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media/image11.jpg" ContentType="image/jpeg"/>
  <Override PartName="/ppt/media/image13.jpg" ContentType="image/jpeg"/>
  <Override PartName="/ppt/media/image14.jpg" ContentType="image/jpeg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86" r:id="rId19"/>
    <p:sldId id="290" r:id="rId20"/>
    <p:sldId id="285" r:id="rId21"/>
    <p:sldId id="289" r:id="rId22"/>
    <p:sldId id="281" r:id="rId23"/>
    <p:sldId id="282" r:id="rId24"/>
    <p:sldId id="283" r:id="rId25"/>
    <p:sldId id="276" r:id="rId26"/>
    <p:sldId id="277" r:id="rId27"/>
    <p:sldId id="278" r:id="rId28"/>
    <p:sldId id="279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Ann" initials="JA" lastIdx="17" clrIdx="0">
    <p:extLst>
      <p:ext uri="{19B8F6BF-5375-455C-9EA6-DF929625EA0E}">
        <p15:presenceInfo xmlns:p15="http://schemas.microsoft.com/office/powerpoint/2012/main" userId="S::Ann.Johnson@hf.org::5232e114-0a44-43b0-bbe2-072796786461" providerId="AD"/>
      </p:ext>
    </p:extLst>
  </p:cmAuthor>
  <p:cmAuthor id="2" name="Laura Collins" initials="LC" lastIdx="30" clrIdx="1">
    <p:extLst>
      <p:ext uri="{19B8F6BF-5375-455C-9EA6-DF929625EA0E}">
        <p15:presenceInfo xmlns:p15="http://schemas.microsoft.com/office/powerpoint/2012/main" userId="S-1-5-21-4095628063-3556742122-3606576086-3555" providerId="AD"/>
      </p:ext>
    </p:extLst>
  </p:cmAuthor>
  <p:cmAuthor id="3" name="Eickholt, Molly" initials="EM" lastIdx="10" clrIdx="2">
    <p:extLst>
      <p:ext uri="{19B8F6BF-5375-455C-9EA6-DF929625EA0E}">
        <p15:presenceInfo xmlns:p15="http://schemas.microsoft.com/office/powerpoint/2012/main" userId="S::Molly.Eickholt@hf.org::1b926d78-3278-4563-bb46-2bb0c02765b1" providerId="AD"/>
      </p:ext>
    </p:extLst>
  </p:cmAuthor>
  <p:cmAuthor id="4" name="Gutierrez, Dalia" initials="GD" lastIdx="1" clrIdx="3">
    <p:extLst>
      <p:ext uri="{19B8F6BF-5375-455C-9EA6-DF929625EA0E}">
        <p15:presenceInfo xmlns:p15="http://schemas.microsoft.com/office/powerpoint/2012/main" userId="S::Dalia.Gutierrez@hf.org::2ba57197-8863-4dbb-aabd-fcd399d9fed7" providerId="AD"/>
      </p:ext>
    </p:extLst>
  </p:cmAuthor>
  <p:cmAuthor id="5" name="Kelley Ashley, Dana" initials="KAD" lastIdx="1" clrIdx="4">
    <p:extLst>
      <p:ext uri="{19B8F6BF-5375-455C-9EA6-DF929625EA0E}">
        <p15:presenceInfo xmlns:p15="http://schemas.microsoft.com/office/powerpoint/2012/main" userId="S::Dana.KelleyAshley@hf.org::0dd2a257-f3cf-42ac-aec8-b9b108c75d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108" d="100"/>
          <a:sy n="108" d="100"/>
        </p:scale>
        <p:origin x="17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A6AD-693A-46F0-BF75-E3E75EBD8A28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A5D9-28BA-4D90-B022-790A0D1A4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4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do not need a referral to see a specialists, however they still may require Prior Authorization which is entirely different than a referral.  While the plan does not require referrals, the specialist provider may.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A5D9-28BA-4D90-B022-790A0D1A4C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3A5D9-28BA-4D90-B022-790A0D1A4C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e07095dd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e07095dd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07095dd1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07095dd1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07095dd1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e07095dd1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0584"/>
            <a:ext cx="9144000" cy="6657340"/>
          </a:xfrm>
          <a:custGeom>
            <a:avLst/>
            <a:gdLst/>
            <a:ahLst/>
            <a:cxnLst/>
            <a:rect l="l" t="t" r="r" b="b"/>
            <a:pathLst>
              <a:path w="9144000" h="6657340">
                <a:moveTo>
                  <a:pt x="0" y="6656831"/>
                </a:moveTo>
                <a:lnTo>
                  <a:pt x="9144000" y="6656831"/>
                </a:lnTo>
                <a:lnTo>
                  <a:pt x="9144000" y="0"/>
                </a:lnTo>
                <a:lnTo>
                  <a:pt x="0" y="0"/>
                </a:lnTo>
                <a:lnTo>
                  <a:pt x="0" y="66568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00965"/>
          </a:xfrm>
          <a:custGeom>
            <a:avLst/>
            <a:gdLst/>
            <a:ahLst/>
            <a:cxnLst/>
            <a:rect l="l" t="t" r="r" b="b"/>
            <a:pathLst>
              <a:path w="9144000" h="100965">
                <a:moveTo>
                  <a:pt x="9144000" y="0"/>
                </a:moveTo>
                <a:lnTo>
                  <a:pt x="0" y="0"/>
                </a:lnTo>
                <a:lnTo>
                  <a:pt x="0" y="100583"/>
                </a:lnTo>
                <a:lnTo>
                  <a:pt x="9144000" y="100583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6711695"/>
            <a:ext cx="9144000" cy="146685"/>
          </a:xfrm>
          <a:custGeom>
            <a:avLst/>
            <a:gdLst/>
            <a:ahLst/>
            <a:cxnLst/>
            <a:rect l="l" t="t" r="r" b="b"/>
            <a:pathLst>
              <a:path w="9144000" h="146684">
                <a:moveTo>
                  <a:pt x="9142476" y="0"/>
                </a:moveTo>
                <a:lnTo>
                  <a:pt x="0" y="0"/>
                </a:lnTo>
                <a:lnTo>
                  <a:pt x="0" y="18288"/>
                </a:lnTo>
                <a:lnTo>
                  <a:pt x="9142476" y="18288"/>
                </a:lnTo>
                <a:lnTo>
                  <a:pt x="9142476" y="0"/>
                </a:lnTo>
                <a:close/>
              </a:path>
              <a:path w="9144000" h="146684">
                <a:moveTo>
                  <a:pt x="9144000" y="45720"/>
                </a:moveTo>
                <a:lnTo>
                  <a:pt x="0" y="45720"/>
                </a:lnTo>
                <a:lnTo>
                  <a:pt x="0" y="146304"/>
                </a:lnTo>
                <a:lnTo>
                  <a:pt x="9144000" y="146304"/>
                </a:lnTo>
                <a:lnTo>
                  <a:pt x="9144000" y="4572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2404" y="0"/>
            <a:ext cx="2676144" cy="21290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0" y="591312"/>
            <a:ext cx="1501139" cy="6172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0440" y="2649093"/>
            <a:ext cx="3103118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827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6093" y="3455923"/>
            <a:ext cx="6131813" cy="124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21D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 Columned">
  <p:cSld name="Icons Columne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52475" y="362300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457200" y="3287333"/>
            <a:ext cx="2448000" cy="4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2"/>
          </p:nvPr>
        </p:nvSpPr>
        <p:spPr>
          <a:xfrm>
            <a:off x="3348000" y="3287333"/>
            <a:ext cx="2448000" cy="4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3"/>
          </p:nvPr>
        </p:nvSpPr>
        <p:spPr>
          <a:xfrm>
            <a:off x="6238800" y="3287333"/>
            <a:ext cx="2448000" cy="4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None/>
              <a:defRPr sz="1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4"/>
          </p:nvPr>
        </p:nvSpPr>
        <p:spPr>
          <a:xfrm>
            <a:off x="457200" y="3790200"/>
            <a:ext cx="2274900" cy="19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5"/>
          </p:nvPr>
        </p:nvSpPr>
        <p:spPr>
          <a:xfrm>
            <a:off x="3348000" y="3790200"/>
            <a:ext cx="2274900" cy="19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6"/>
          </p:nvPr>
        </p:nvSpPr>
        <p:spPr>
          <a:xfrm>
            <a:off x="6238800" y="3790200"/>
            <a:ext cx="2274900" cy="19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657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6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0584"/>
            <a:ext cx="9144000" cy="6657340"/>
          </a:xfrm>
          <a:custGeom>
            <a:avLst/>
            <a:gdLst/>
            <a:ahLst/>
            <a:cxnLst/>
            <a:rect l="l" t="t" r="r" b="b"/>
            <a:pathLst>
              <a:path w="9144000" h="6657340">
                <a:moveTo>
                  <a:pt x="0" y="6656831"/>
                </a:moveTo>
                <a:lnTo>
                  <a:pt x="9144000" y="6656831"/>
                </a:lnTo>
                <a:lnTo>
                  <a:pt x="9144000" y="0"/>
                </a:lnTo>
                <a:lnTo>
                  <a:pt x="0" y="0"/>
                </a:lnTo>
                <a:lnTo>
                  <a:pt x="0" y="66568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00965"/>
          </a:xfrm>
          <a:custGeom>
            <a:avLst/>
            <a:gdLst/>
            <a:ahLst/>
            <a:cxnLst/>
            <a:rect l="l" t="t" r="r" b="b"/>
            <a:pathLst>
              <a:path w="9144000" h="100965">
                <a:moveTo>
                  <a:pt x="9144000" y="0"/>
                </a:moveTo>
                <a:lnTo>
                  <a:pt x="0" y="0"/>
                </a:lnTo>
                <a:lnTo>
                  <a:pt x="0" y="100583"/>
                </a:lnTo>
                <a:lnTo>
                  <a:pt x="9144000" y="100583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6711695"/>
            <a:ext cx="9144000" cy="146685"/>
          </a:xfrm>
          <a:custGeom>
            <a:avLst/>
            <a:gdLst/>
            <a:ahLst/>
            <a:cxnLst/>
            <a:rect l="l" t="t" r="r" b="b"/>
            <a:pathLst>
              <a:path w="9144000" h="146684">
                <a:moveTo>
                  <a:pt x="9142476" y="0"/>
                </a:moveTo>
                <a:lnTo>
                  <a:pt x="0" y="0"/>
                </a:lnTo>
                <a:lnTo>
                  <a:pt x="0" y="18288"/>
                </a:lnTo>
                <a:lnTo>
                  <a:pt x="9142476" y="18288"/>
                </a:lnTo>
                <a:lnTo>
                  <a:pt x="9142476" y="0"/>
                </a:lnTo>
                <a:close/>
              </a:path>
              <a:path w="9144000" h="146684">
                <a:moveTo>
                  <a:pt x="9144000" y="45720"/>
                </a:moveTo>
                <a:lnTo>
                  <a:pt x="0" y="45720"/>
                </a:lnTo>
                <a:lnTo>
                  <a:pt x="0" y="146304"/>
                </a:lnTo>
                <a:lnTo>
                  <a:pt x="9144000" y="146304"/>
                </a:lnTo>
                <a:lnTo>
                  <a:pt x="9144000" y="4572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4507" y="6079235"/>
            <a:ext cx="960120" cy="3962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4664" y="359558"/>
            <a:ext cx="7754670" cy="189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974" y="2402738"/>
            <a:ext cx="81280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8515" y="6498361"/>
            <a:ext cx="2044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  <p:sldLayoutId id="214748368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re.gov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461" y="100330"/>
            <a:ext cx="9144000" cy="6657340"/>
          </a:xfrm>
          <a:custGeom>
            <a:avLst/>
            <a:gdLst/>
            <a:ahLst/>
            <a:cxnLst/>
            <a:rect l="l" t="t" r="r" b="b"/>
            <a:pathLst>
              <a:path w="9144000" h="6657340">
                <a:moveTo>
                  <a:pt x="0" y="6656832"/>
                </a:moveTo>
                <a:lnTo>
                  <a:pt x="9144000" y="6656832"/>
                </a:lnTo>
                <a:lnTo>
                  <a:pt x="9144000" y="0"/>
                </a:lnTo>
                <a:lnTo>
                  <a:pt x="0" y="0"/>
                </a:lnTo>
                <a:lnTo>
                  <a:pt x="0" y="6656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0965"/>
          </a:xfrm>
          <a:custGeom>
            <a:avLst/>
            <a:gdLst/>
            <a:ahLst/>
            <a:cxnLst/>
            <a:rect l="l" t="t" r="r" b="b"/>
            <a:pathLst>
              <a:path w="9144000" h="100965">
                <a:moveTo>
                  <a:pt x="9144000" y="0"/>
                </a:moveTo>
                <a:lnTo>
                  <a:pt x="0" y="0"/>
                </a:lnTo>
                <a:lnTo>
                  <a:pt x="0" y="100583"/>
                </a:lnTo>
                <a:lnTo>
                  <a:pt x="9144000" y="100583"/>
                </a:lnTo>
                <a:lnTo>
                  <a:pt x="9144000" y="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6711695"/>
            <a:ext cx="9144000" cy="146685"/>
          </a:xfrm>
          <a:custGeom>
            <a:avLst/>
            <a:gdLst/>
            <a:ahLst/>
            <a:cxnLst/>
            <a:rect l="l" t="t" r="r" b="b"/>
            <a:pathLst>
              <a:path w="9144000" h="146684">
                <a:moveTo>
                  <a:pt x="9142476" y="0"/>
                </a:moveTo>
                <a:lnTo>
                  <a:pt x="0" y="0"/>
                </a:lnTo>
                <a:lnTo>
                  <a:pt x="0" y="18288"/>
                </a:lnTo>
                <a:lnTo>
                  <a:pt x="9142476" y="18288"/>
                </a:lnTo>
                <a:lnTo>
                  <a:pt x="9142476" y="0"/>
                </a:lnTo>
                <a:close/>
              </a:path>
              <a:path w="9144000" h="146684">
                <a:moveTo>
                  <a:pt x="9144000" y="45720"/>
                </a:moveTo>
                <a:lnTo>
                  <a:pt x="0" y="45720"/>
                </a:lnTo>
                <a:lnTo>
                  <a:pt x="0" y="146304"/>
                </a:lnTo>
                <a:lnTo>
                  <a:pt x="9144000" y="146304"/>
                </a:lnTo>
                <a:lnTo>
                  <a:pt x="9144000" y="4572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3232404" y="0"/>
            <a:ext cx="2676525" cy="2129155"/>
            <a:chOff x="3232404" y="0"/>
            <a:chExt cx="2676525" cy="2129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2404" y="0"/>
              <a:ext cx="2676144" cy="21290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0" y="591312"/>
              <a:ext cx="1501139" cy="6172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7582" y="2491562"/>
            <a:ext cx="708977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sz="4400" spc="-5" dirty="0">
                <a:solidFill>
                  <a:srgbClr val="182756"/>
                </a:solidFill>
              </a:rPr>
              <a:t>2022</a:t>
            </a:r>
            <a:endParaRPr sz="4400" dirty="0"/>
          </a:p>
          <a:p>
            <a:pPr algn="ctr">
              <a:lnSpc>
                <a:spcPts val="5015"/>
              </a:lnSpc>
            </a:pPr>
            <a:r>
              <a:rPr sz="4400" dirty="0">
                <a:solidFill>
                  <a:srgbClr val="182756"/>
                </a:solidFill>
              </a:rPr>
              <a:t>Medicare</a:t>
            </a:r>
            <a:r>
              <a:rPr sz="4400" spc="-195" dirty="0">
                <a:solidFill>
                  <a:srgbClr val="182756"/>
                </a:solidFill>
              </a:rPr>
              <a:t> </a:t>
            </a:r>
            <a:r>
              <a:rPr sz="4400" dirty="0">
                <a:solidFill>
                  <a:srgbClr val="182756"/>
                </a:solidFill>
              </a:rPr>
              <a:t>Advantage</a:t>
            </a:r>
            <a:r>
              <a:rPr sz="4400" spc="-40" dirty="0">
                <a:solidFill>
                  <a:srgbClr val="182756"/>
                </a:solidFill>
              </a:rPr>
              <a:t> </a:t>
            </a:r>
            <a:r>
              <a:rPr sz="4400" dirty="0">
                <a:solidFill>
                  <a:srgbClr val="182756"/>
                </a:solidFill>
              </a:rPr>
              <a:t>Plans</a:t>
            </a:r>
            <a:endParaRPr sz="4400" dirty="0"/>
          </a:p>
        </p:txBody>
      </p:sp>
      <p:sp>
        <p:nvSpPr>
          <p:cNvPr id="10" name="object 10"/>
          <p:cNvSpPr txBox="1"/>
          <p:nvPr/>
        </p:nvSpPr>
        <p:spPr>
          <a:xfrm>
            <a:off x="868362" y="4191000"/>
            <a:ext cx="7407275" cy="113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</a:pPr>
            <a:r>
              <a:rPr lang="en-US" sz="4400" b="1" dirty="0">
                <a:solidFill>
                  <a:srgbClr val="182756"/>
                </a:solidFill>
                <a:latin typeface="Arial"/>
                <a:cs typeface="Arial"/>
              </a:rPr>
              <a:t>&lt;</a:t>
            </a:r>
            <a:r>
              <a:rPr sz="4400" b="1" dirty="0">
                <a:solidFill>
                  <a:srgbClr val="182756"/>
                </a:solidFill>
                <a:latin typeface="Arial"/>
                <a:cs typeface="Arial"/>
              </a:rPr>
              <a:t>Sales</a:t>
            </a:r>
            <a:r>
              <a:rPr sz="4400" b="1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182756"/>
                </a:solidFill>
                <a:latin typeface="Arial"/>
                <a:cs typeface="Arial"/>
              </a:rPr>
              <a:t>Rep</a:t>
            </a:r>
            <a:r>
              <a:rPr lang="en-US" sz="4400" b="1" dirty="0">
                <a:solidFill>
                  <a:srgbClr val="182756"/>
                </a:solidFill>
                <a:latin typeface="Arial"/>
                <a:cs typeface="Arial"/>
              </a:rPr>
              <a:t>&gt;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ts val="3660"/>
              </a:lnSpc>
            </a:pPr>
            <a:r>
              <a:rPr sz="3200" dirty="0">
                <a:latin typeface="Arial"/>
                <a:cs typeface="Arial"/>
              </a:rPr>
              <a:t>Licensed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Medicare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Sales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Representative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57743-AC4A-46DD-AD4D-F141A0D0DC9F}"/>
              </a:ext>
            </a:extLst>
          </p:cNvPr>
          <p:cNvSpPr txBox="1"/>
          <p:nvPr/>
        </p:nvSpPr>
        <p:spPr>
          <a:xfrm flipH="1">
            <a:off x="7047382" y="6115528"/>
            <a:ext cx="209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Y0089_MP9766_M Approved 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10/8/2021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080" y="406095"/>
            <a:ext cx="6324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Medicare</a:t>
            </a:r>
            <a:r>
              <a:rPr sz="3600" spc="-35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Enrollment Periods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3915" y="1177974"/>
            <a:ext cx="7760334" cy="13392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200" b="1" spc="-5" dirty="0">
                <a:latin typeface="Arial"/>
                <a:cs typeface="Arial"/>
              </a:rPr>
              <a:t>Initial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Enrollment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Period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(IEP)</a:t>
            </a:r>
            <a:endParaRPr sz="22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Applies when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first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eligible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Medicare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Parts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</a:t>
            </a:r>
            <a:endParaRPr sz="22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During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this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time,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you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join Medicare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915" y="3787571"/>
            <a:ext cx="7701915" cy="123634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200" b="1" spc="-5" dirty="0">
                <a:latin typeface="Arial"/>
                <a:cs typeface="Arial"/>
              </a:rPr>
              <a:t>Annual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Enrollment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Period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(AEP)</a:t>
            </a:r>
            <a:endParaRPr sz="2200" dirty="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  <a:tab pos="2266315" algn="l"/>
              </a:tabLst>
            </a:pPr>
            <a:r>
              <a:rPr sz="2200" spc="-5" dirty="0">
                <a:latin typeface="Arial"/>
                <a:cs typeface="Arial"/>
              </a:rPr>
              <a:t>Each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year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Medicare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beneficiary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add,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change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drop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their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Medicare	Advantage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 PDP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612" y="2727959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40" h="668020">
                <a:moveTo>
                  <a:pt x="184404" y="512572"/>
                </a:moveTo>
                <a:lnTo>
                  <a:pt x="182473" y="510540"/>
                </a:lnTo>
                <a:lnTo>
                  <a:pt x="100990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90" y="595884"/>
                </a:lnTo>
                <a:lnTo>
                  <a:pt x="182410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5640" h="668020">
                <a:moveTo>
                  <a:pt x="184404" y="393700"/>
                </a:moveTo>
                <a:lnTo>
                  <a:pt x="182473" y="391668"/>
                </a:lnTo>
                <a:lnTo>
                  <a:pt x="100990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90" y="477012"/>
                </a:lnTo>
                <a:lnTo>
                  <a:pt x="182410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5640" h="668020">
                <a:moveTo>
                  <a:pt x="315468" y="512572"/>
                </a:moveTo>
                <a:lnTo>
                  <a:pt x="313537" y="510540"/>
                </a:lnTo>
                <a:lnTo>
                  <a:pt x="232054" y="510540"/>
                </a:lnTo>
                <a:lnTo>
                  <a:pt x="230124" y="512572"/>
                </a:lnTo>
                <a:lnTo>
                  <a:pt x="230124" y="514858"/>
                </a:lnTo>
                <a:lnTo>
                  <a:pt x="230124" y="593852"/>
                </a:lnTo>
                <a:lnTo>
                  <a:pt x="232054" y="595884"/>
                </a:lnTo>
                <a:lnTo>
                  <a:pt x="313474" y="595884"/>
                </a:lnTo>
                <a:lnTo>
                  <a:pt x="315468" y="593979"/>
                </a:lnTo>
                <a:lnTo>
                  <a:pt x="315468" y="512572"/>
                </a:lnTo>
                <a:close/>
              </a:path>
              <a:path w="675640" h="668020">
                <a:moveTo>
                  <a:pt x="315468" y="393700"/>
                </a:moveTo>
                <a:lnTo>
                  <a:pt x="313537" y="391668"/>
                </a:lnTo>
                <a:lnTo>
                  <a:pt x="232054" y="391668"/>
                </a:lnTo>
                <a:lnTo>
                  <a:pt x="230124" y="393700"/>
                </a:lnTo>
                <a:lnTo>
                  <a:pt x="230124" y="395986"/>
                </a:lnTo>
                <a:lnTo>
                  <a:pt x="230124" y="474980"/>
                </a:lnTo>
                <a:lnTo>
                  <a:pt x="232054" y="477012"/>
                </a:lnTo>
                <a:lnTo>
                  <a:pt x="313474" y="477012"/>
                </a:lnTo>
                <a:lnTo>
                  <a:pt x="315468" y="475107"/>
                </a:lnTo>
                <a:lnTo>
                  <a:pt x="315468" y="393700"/>
                </a:lnTo>
                <a:close/>
              </a:path>
              <a:path w="675640" h="668020">
                <a:moveTo>
                  <a:pt x="315468" y="274828"/>
                </a:moveTo>
                <a:lnTo>
                  <a:pt x="313537" y="272796"/>
                </a:lnTo>
                <a:lnTo>
                  <a:pt x="232054" y="272796"/>
                </a:lnTo>
                <a:lnTo>
                  <a:pt x="230124" y="274828"/>
                </a:lnTo>
                <a:lnTo>
                  <a:pt x="230124" y="277114"/>
                </a:lnTo>
                <a:lnTo>
                  <a:pt x="230124" y="356108"/>
                </a:lnTo>
                <a:lnTo>
                  <a:pt x="232054" y="358140"/>
                </a:lnTo>
                <a:lnTo>
                  <a:pt x="313474" y="358140"/>
                </a:lnTo>
                <a:lnTo>
                  <a:pt x="315468" y="356235"/>
                </a:lnTo>
                <a:lnTo>
                  <a:pt x="315468" y="274828"/>
                </a:lnTo>
                <a:close/>
              </a:path>
              <a:path w="675640" h="668020">
                <a:moveTo>
                  <a:pt x="445008" y="512572"/>
                </a:moveTo>
                <a:lnTo>
                  <a:pt x="443077" y="510540"/>
                </a:lnTo>
                <a:lnTo>
                  <a:pt x="361594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94" y="595884"/>
                </a:lnTo>
                <a:lnTo>
                  <a:pt x="443014" y="595884"/>
                </a:lnTo>
                <a:lnTo>
                  <a:pt x="445008" y="593979"/>
                </a:lnTo>
                <a:lnTo>
                  <a:pt x="445008" y="512572"/>
                </a:lnTo>
                <a:close/>
              </a:path>
              <a:path w="675640" h="668020">
                <a:moveTo>
                  <a:pt x="445008" y="393700"/>
                </a:moveTo>
                <a:lnTo>
                  <a:pt x="443077" y="391668"/>
                </a:lnTo>
                <a:lnTo>
                  <a:pt x="361594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94" y="477012"/>
                </a:lnTo>
                <a:lnTo>
                  <a:pt x="443014" y="477012"/>
                </a:lnTo>
                <a:lnTo>
                  <a:pt x="445008" y="475107"/>
                </a:lnTo>
                <a:lnTo>
                  <a:pt x="445008" y="393700"/>
                </a:lnTo>
                <a:close/>
              </a:path>
              <a:path w="675640" h="668020">
                <a:moveTo>
                  <a:pt x="445008" y="274828"/>
                </a:moveTo>
                <a:lnTo>
                  <a:pt x="443077" y="272796"/>
                </a:lnTo>
                <a:lnTo>
                  <a:pt x="361594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94" y="358140"/>
                </a:lnTo>
                <a:lnTo>
                  <a:pt x="443014" y="358140"/>
                </a:lnTo>
                <a:lnTo>
                  <a:pt x="445008" y="356235"/>
                </a:lnTo>
                <a:lnTo>
                  <a:pt x="445008" y="274828"/>
                </a:lnTo>
                <a:close/>
              </a:path>
              <a:path w="675640" h="668020">
                <a:moveTo>
                  <a:pt x="574548" y="512572"/>
                </a:moveTo>
                <a:lnTo>
                  <a:pt x="572643" y="510540"/>
                </a:lnTo>
                <a:lnTo>
                  <a:pt x="492620" y="510540"/>
                </a:lnTo>
                <a:lnTo>
                  <a:pt x="490728" y="512572"/>
                </a:lnTo>
                <a:lnTo>
                  <a:pt x="490728" y="514858"/>
                </a:lnTo>
                <a:lnTo>
                  <a:pt x="490728" y="593852"/>
                </a:lnTo>
                <a:lnTo>
                  <a:pt x="492620" y="595884"/>
                </a:lnTo>
                <a:lnTo>
                  <a:pt x="572643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5640" h="668020">
                <a:moveTo>
                  <a:pt x="574548" y="393700"/>
                </a:moveTo>
                <a:lnTo>
                  <a:pt x="572643" y="391668"/>
                </a:lnTo>
                <a:lnTo>
                  <a:pt x="492620" y="391668"/>
                </a:lnTo>
                <a:lnTo>
                  <a:pt x="490728" y="393700"/>
                </a:lnTo>
                <a:lnTo>
                  <a:pt x="490728" y="395986"/>
                </a:lnTo>
                <a:lnTo>
                  <a:pt x="490728" y="474980"/>
                </a:lnTo>
                <a:lnTo>
                  <a:pt x="492620" y="477012"/>
                </a:lnTo>
                <a:lnTo>
                  <a:pt x="572643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5640" h="668020">
                <a:moveTo>
                  <a:pt x="574548" y="274828"/>
                </a:moveTo>
                <a:lnTo>
                  <a:pt x="572643" y="272796"/>
                </a:lnTo>
                <a:lnTo>
                  <a:pt x="492620" y="272796"/>
                </a:lnTo>
                <a:lnTo>
                  <a:pt x="490728" y="274828"/>
                </a:lnTo>
                <a:lnTo>
                  <a:pt x="490728" y="277114"/>
                </a:lnTo>
                <a:lnTo>
                  <a:pt x="490728" y="356108"/>
                </a:lnTo>
                <a:lnTo>
                  <a:pt x="492620" y="358140"/>
                </a:lnTo>
                <a:lnTo>
                  <a:pt x="572643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5640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56"/>
                </a:lnTo>
                <a:lnTo>
                  <a:pt x="642569" y="615073"/>
                </a:lnTo>
                <a:lnTo>
                  <a:pt x="634504" y="627024"/>
                </a:lnTo>
                <a:lnTo>
                  <a:pt x="622554" y="635088"/>
                </a:lnTo>
                <a:lnTo>
                  <a:pt x="607949" y="638048"/>
                </a:lnTo>
                <a:lnTo>
                  <a:pt x="67132" y="638048"/>
                </a:lnTo>
                <a:lnTo>
                  <a:pt x="52514" y="635076"/>
                </a:lnTo>
                <a:lnTo>
                  <a:pt x="40563" y="626973"/>
                </a:lnTo>
                <a:lnTo>
                  <a:pt x="32499" y="615010"/>
                </a:lnTo>
                <a:lnTo>
                  <a:pt x="29540" y="600456"/>
                </a:lnTo>
                <a:lnTo>
                  <a:pt x="29540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689"/>
                </a:lnTo>
                <a:lnTo>
                  <a:pt x="533603" y="181991"/>
                </a:lnTo>
                <a:lnTo>
                  <a:pt x="517156" y="178689"/>
                </a:lnTo>
                <a:lnTo>
                  <a:pt x="503758" y="169672"/>
                </a:lnTo>
                <a:lnTo>
                  <a:pt x="494715" y="156273"/>
                </a:lnTo>
                <a:lnTo>
                  <a:pt x="491413" y="139827"/>
                </a:lnTo>
                <a:lnTo>
                  <a:pt x="494715" y="123444"/>
                </a:lnTo>
                <a:lnTo>
                  <a:pt x="503758" y="110032"/>
                </a:lnTo>
                <a:lnTo>
                  <a:pt x="510540" y="105460"/>
                </a:lnTo>
                <a:lnTo>
                  <a:pt x="510540" y="136398"/>
                </a:lnTo>
                <a:lnTo>
                  <a:pt x="512343" y="144945"/>
                </a:lnTo>
                <a:lnTo>
                  <a:pt x="517245" y="151980"/>
                </a:lnTo>
                <a:lnTo>
                  <a:pt x="524522" y="156743"/>
                </a:lnTo>
                <a:lnTo>
                  <a:pt x="533400" y="158496"/>
                </a:lnTo>
                <a:lnTo>
                  <a:pt x="542264" y="156743"/>
                </a:lnTo>
                <a:lnTo>
                  <a:pt x="549541" y="151980"/>
                </a:lnTo>
                <a:lnTo>
                  <a:pt x="554443" y="144945"/>
                </a:lnTo>
                <a:lnTo>
                  <a:pt x="556260" y="136398"/>
                </a:lnTo>
                <a:lnTo>
                  <a:pt x="556260" y="105194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6260" y="62484"/>
                </a:lnTo>
                <a:lnTo>
                  <a:pt x="556260" y="22098"/>
                </a:lnTo>
                <a:lnTo>
                  <a:pt x="554443" y="13563"/>
                </a:lnTo>
                <a:lnTo>
                  <a:pt x="549541" y="6527"/>
                </a:lnTo>
                <a:lnTo>
                  <a:pt x="542264" y="1765"/>
                </a:lnTo>
                <a:lnTo>
                  <a:pt x="533400" y="0"/>
                </a:lnTo>
                <a:lnTo>
                  <a:pt x="524522" y="1765"/>
                </a:lnTo>
                <a:lnTo>
                  <a:pt x="517245" y="6527"/>
                </a:lnTo>
                <a:lnTo>
                  <a:pt x="512343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15" y="156273"/>
                </a:lnTo>
                <a:lnTo>
                  <a:pt x="367372" y="169672"/>
                </a:lnTo>
                <a:lnTo>
                  <a:pt x="353974" y="178689"/>
                </a:lnTo>
                <a:lnTo>
                  <a:pt x="337540" y="181991"/>
                </a:lnTo>
                <a:lnTo>
                  <a:pt x="321094" y="178689"/>
                </a:lnTo>
                <a:lnTo>
                  <a:pt x="307682" y="169672"/>
                </a:lnTo>
                <a:lnTo>
                  <a:pt x="298640" y="156273"/>
                </a:lnTo>
                <a:lnTo>
                  <a:pt x="295338" y="139827"/>
                </a:lnTo>
                <a:lnTo>
                  <a:pt x="298640" y="123444"/>
                </a:lnTo>
                <a:lnTo>
                  <a:pt x="307682" y="110032"/>
                </a:lnTo>
                <a:lnTo>
                  <a:pt x="315468" y="104787"/>
                </a:lnTo>
                <a:lnTo>
                  <a:pt x="315468" y="136398"/>
                </a:lnTo>
                <a:lnTo>
                  <a:pt x="317207" y="144945"/>
                </a:lnTo>
                <a:lnTo>
                  <a:pt x="321957" y="151980"/>
                </a:lnTo>
                <a:lnTo>
                  <a:pt x="328980" y="156743"/>
                </a:lnTo>
                <a:lnTo>
                  <a:pt x="337566" y="158496"/>
                </a:lnTo>
                <a:lnTo>
                  <a:pt x="346138" y="156743"/>
                </a:lnTo>
                <a:lnTo>
                  <a:pt x="353161" y="151980"/>
                </a:lnTo>
                <a:lnTo>
                  <a:pt x="357911" y="144945"/>
                </a:lnTo>
                <a:lnTo>
                  <a:pt x="359664" y="136398"/>
                </a:lnTo>
                <a:lnTo>
                  <a:pt x="359664" y="104838"/>
                </a:lnTo>
                <a:lnTo>
                  <a:pt x="367372" y="110032"/>
                </a:lnTo>
                <a:lnTo>
                  <a:pt x="376415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911" y="13563"/>
                </a:lnTo>
                <a:lnTo>
                  <a:pt x="353161" y="6527"/>
                </a:lnTo>
                <a:lnTo>
                  <a:pt x="346138" y="1765"/>
                </a:lnTo>
                <a:lnTo>
                  <a:pt x="337566" y="0"/>
                </a:lnTo>
                <a:lnTo>
                  <a:pt x="328980" y="1765"/>
                </a:lnTo>
                <a:lnTo>
                  <a:pt x="321957" y="6527"/>
                </a:lnTo>
                <a:lnTo>
                  <a:pt x="317207" y="13563"/>
                </a:lnTo>
                <a:lnTo>
                  <a:pt x="315468" y="22098"/>
                </a:lnTo>
                <a:lnTo>
                  <a:pt x="315468" y="62484"/>
                </a:lnTo>
                <a:lnTo>
                  <a:pt x="183654" y="62484"/>
                </a:lnTo>
                <a:lnTo>
                  <a:pt x="183654" y="139827"/>
                </a:lnTo>
                <a:lnTo>
                  <a:pt x="180340" y="156273"/>
                </a:lnTo>
                <a:lnTo>
                  <a:pt x="171297" y="169672"/>
                </a:lnTo>
                <a:lnTo>
                  <a:pt x="157899" y="178689"/>
                </a:lnTo>
                <a:lnTo>
                  <a:pt x="141465" y="181991"/>
                </a:lnTo>
                <a:lnTo>
                  <a:pt x="125018" y="178689"/>
                </a:lnTo>
                <a:lnTo>
                  <a:pt x="111620" y="169672"/>
                </a:lnTo>
                <a:lnTo>
                  <a:pt x="102577" y="156273"/>
                </a:lnTo>
                <a:lnTo>
                  <a:pt x="99275" y="139827"/>
                </a:lnTo>
                <a:lnTo>
                  <a:pt x="102577" y="123444"/>
                </a:lnTo>
                <a:lnTo>
                  <a:pt x="111620" y="110032"/>
                </a:lnTo>
                <a:lnTo>
                  <a:pt x="118872" y="105143"/>
                </a:lnTo>
                <a:lnTo>
                  <a:pt x="118872" y="136398"/>
                </a:lnTo>
                <a:lnTo>
                  <a:pt x="120611" y="144945"/>
                </a:lnTo>
                <a:lnTo>
                  <a:pt x="125361" y="151980"/>
                </a:lnTo>
                <a:lnTo>
                  <a:pt x="132384" y="156743"/>
                </a:lnTo>
                <a:lnTo>
                  <a:pt x="140970" y="158496"/>
                </a:lnTo>
                <a:lnTo>
                  <a:pt x="149542" y="156743"/>
                </a:lnTo>
                <a:lnTo>
                  <a:pt x="156565" y="151980"/>
                </a:lnTo>
                <a:lnTo>
                  <a:pt x="161315" y="144945"/>
                </a:lnTo>
                <a:lnTo>
                  <a:pt x="163068" y="136398"/>
                </a:lnTo>
                <a:lnTo>
                  <a:pt x="163068" y="104482"/>
                </a:lnTo>
                <a:lnTo>
                  <a:pt x="171297" y="110032"/>
                </a:lnTo>
                <a:lnTo>
                  <a:pt x="180340" y="123444"/>
                </a:lnTo>
                <a:lnTo>
                  <a:pt x="183654" y="139827"/>
                </a:lnTo>
                <a:lnTo>
                  <a:pt x="183654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15" y="13563"/>
                </a:lnTo>
                <a:lnTo>
                  <a:pt x="156565" y="6527"/>
                </a:lnTo>
                <a:lnTo>
                  <a:pt x="149542" y="1765"/>
                </a:lnTo>
                <a:lnTo>
                  <a:pt x="140970" y="0"/>
                </a:lnTo>
                <a:lnTo>
                  <a:pt x="132384" y="1765"/>
                </a:lnTo>
                <a:lnTo>
                  <a:pt x="125361" y="6527"/>
                </a:lnTo>
                <a:lnTo>
                  <a:pt x="120611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7132" y="62484"/>
                </a:lnTo>
                <a:lnTo>
                  <a:pt x="41059" y="67792"/>
                </a:lnTo>
                <a:lnTo>
                  <a:pt x="19710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95" y="626478"/>
                </a:lnTo>
                <a:lnTo>
                  <a:pt x="19710" y="647801"/>
                </a:lnTo>
                <a:lnTo>
                  <a:pt x="41059" y="662216"/>
                </a:lnTo>
                <a:lnTo>
                  <a:pt x="67132" y="667512"/>
                </a:lnTo>
                <a:lnTo>
                  <a:pt x="607949" y="667512"/>
                </a:lnTo>
                <a:lnTo>
                  <a:pt x="634034" y="662216"/>
                </a:lnTo>
                <a:lnTo>
                  <a:pt x="655396" y="647801"/>
                </a:lnTo>
                <a:lnTo>
                  <a:pt x="661987" y="638048"/>
                </a:lnTo>
                <a:lnTo>
                  <a:pt x="669823" y="626478"/>
                </a:lnTo>
                <a:lnTo>
                  <a:pt x="675132" y="600456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12392" y="2727959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5" h="668020">
                <a:moveTo>
                  <a:pt x="184404" y="512572"/>
                </a:moveTo>
                <a:lnTo>
                  <a:pt x="182499" y="510540"/>
                </a:lnTo>
                <a:lnTo>
                  <a:pt x="100965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65" y="595884"/>
                </a:lnTo>
                <a:lnTo>
                  <a:pt x="182372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3735" h="668020">
                <a:moveTo>
                  <a:pt x="184404" y="393700"/>
                </a:moveTo>
                <a:lnTo>
                  <a:pt x="182499" y="391668"/>
                </a:lnTo>
                <a:lnTo>
                  <a:pt x="100965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65" y="477012"/>
                </a:lnTo>
                <a:lnTo>
                  <a:pt x="182372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3735" h="668020">
                <a:moveTo>
                  <a:pt x="313944" y="512572"/>
                </a:moveTo>
                <a:lnTo>
                  <a:pt x="312039" y="510540"/>
                </a:lnTo>
                <a:lnTo>
                  <a:pt x="230505" y="510540"/>
                </a:lnTo>
                <a:lnTo>
                  <a:pt x="228600" y="512572"/>
                </a:lnTo>
                <a:lnTo>
                  <a:pt x="228600" y="514858"/>
                </a:lnTo>
                <a:lnTo>
                  <a:pt x="228600" y="593852"/>
                </a:lnTo>
                <a:lnTo>
                  <a:pt x="230505" y="595884"/>
                </a:lnTo>
                <a:lnTo>
                  <a:pt x="311912" y="595884"/>
                </a:lnTo>
                <a:lnTo>
                  <a:pt x="313944" y="593979"/>
                </a:lnTo>
                <a:lnTo>
                  <a:pt x="313944" y="512572"/>
                </a:lnTo>
                <a:close/>
              </a:path>
              <a:path w="673735" h="668020">
                <a:moveTo>
                  <a:pt x="313944" y="393700"/>
                </a:moveTo>
                <a:lnTo>
                  <a:pt x="312039" y="391668"/>
                </a:lnTo>
                <a:lnTo>
                  <a:pt x="230505" y="391668"/>
                </a:lnTo>
                <a:lnTo>
                  <a:pt x="228600" y="393700"/>
                </a:lnTo>
                <a:lnTo>
                  <a:pt x="228600" y="395986"/>
                </a:lnTo>
                <a:lnTo>
                  <a:pt x="228600" y="474980"/>
                </a:lnTo>
                <a:lnTo>
                  <a:pt x="230505" y="477012"/>
                </a:lnTo>
                <a:lnTo>
                  <a:pt x="311912" y="477012"/>
                </a:lnTo>
                <a:lnTo>
                  <a:pt x="313944" y="475107"/>
                </a:lnTo>
                <a:lnTo>
                  <a:pt x="313944" y="393700"/>
                </a:lnTo>
                <a:close/>
              </a:path>
              <a:path w="673735" h="668020">
                <a:moveTo>
                  <a:pt x="313944" y="274828"/>
                </a:moveTo>
                <a:lnTo>
                  <a:pt x="312039" y="272796"/>
                </a:lnTo>
                <a:lnTo>
                  <a:pt x="230505" y="272796"/>
                </a:lnTo>
                <a:lnTo>
                  <a:pt x="228600" y="274828"/>
                </a:lnTo>
                <a:lnTo>
                  <a:pt x="228600" y="277114"/>
                </a:lnTo>
                <a:lnTo>
                  <a:pt x="228600" y="356108"/>
                </a:lnTo>
                <a:lnTo>
                  <a:pt x="230505" y="358140"/>
                </a:lnTo>
                <a:lnTo>
                  <a:pt x="311912" y="358140"/>
                </a:lnTo>
                <a:lnTo>
                  <a:pt x="313944" y="356235"/>
                </a:lnTo>
                <a:lnTo>
                  <a:pt x="313944" y="274828"/>
                </a:lnTo>
                <a:close/>
              </a:path>
              <a:path w="673735" h="668020">
                <a:moveTo>
                  <a:pt x="445008" y="512572"/>
                </a:moveTo>
                <a:lnTo>
                  <a:pt x="443103" y="510540"/>
                </a:lnTo>
                <a:lnTo>
                  <a:pt x="361569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69" y="595884"/>
                </a:lnTo>
                <a:lnTo>
                  <a:pt x="442976" y="595884"/>
                </a:lnTo>
                <a:lnTo>
                  <a:pt x="445008" y="593979"/>
                </a:lnTo>
                <a:lnTo>
                  <a:pt x="445008" y="512572"/>
                </a:lnTo>
                <a:close/>
              </a:path>
              <a:path w="673735" h="668020">
                <a:moveTo>
                  <a:pt x="445008" y="393700"/>
                </a:moveTo>
                <a:lnTo>
                  <a:pt x="443103" y="391668"/>
                </a:lnTo>
                <a:lnTo>
                  <a:pt x="361569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69" y="477012"/>
                </a:lnTo>
                <a:lnTo>
                  <a:pt x="442976" y="477012"/>
                </a:lnTo>
                <a:lnTo>
                  <a:pt x="445008" y="475107"/>
                </a:lnTo>
                <a:lnTo>
                  <a:pt x="445008" y="393700"/>
                </a:lnTo>
                <a:close/>
              </a:path>
              <a:path w="673735" h="668020">
                <a:moveTo>
                  <a:pt x="445008" y="274828"/>
                </a:moveTo>
                <a:lnTo>
                  <a:pt x="443103" y="272796"/>
                </a:lnTo>
                <a:lnTo>
                  <a:pt x="361569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69" y="358140"/>
                </a:lnTo>
                <a:lnTo>
                  <a:pt x="442976" y="358140"/>
                </a:lnTo>
                <a:lnTo>
                  <a:pt x="445008" y="356235"/>
                </a:lnTo>
                <a:lnTo>
                  <a:pt x="445008" y="274828"/>
                </a:lnTo>
                <a:close/>
              </a:path>
              <a:path w="673735" h="668020">
                <a:moveTo>
                  <a:pt x="574548" y="512572"/>
                </a:moveTo>
                <a:lnTo>
                  <a:pt x="572643" y="510540"/>
                </a:lnTo>
                <a:lnTo>
                  <a:pt x="491109" y="510540"/>
                </a:lnTo>
                <a:lnTo>
                  <a:pt x="489204" y="512572"/>
                </a:lnTo>
                <a:lnTo>
                  <a:pt x="489204" y="514858"/>
                </a:lnTo>
                <a:lnTo>
                  <a:pt x="489204" y="593852"/>
                </a:lnTo>
                <a:lnTo>
                  <a:pt x="491109" y="595884"/>
                </a:lnTo>
                <a:lnTo>
                  <a:pt x="572516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3735" h="668020">
                <a:moveTo>
                  <a:pt x="574548" y="393700"/>
                </a:moveTo>
                <a:lnTo>
                  <a:pt x="572643" y="391668"/>
                </a:lnTo>
                <a:lnTo>
                  <a:pt x="491109" y="391668"/>
                </a:lnTo>
                <a:lnTo>
                  <a:pt x="489204" y="393700"/>
                </a:lnTo>
                <a:lnTo>
                  <a:pt x="489204" y="395986"/>
                </a:lnTo>
                <a:lnTo>
                  <a:pt x="489204" y="474980"/>
                </a:lnTo>
                <a:lnTo>
                  <a:pt x="491109" y="477012"/>
                </a:lnTo>
                <a:lnTo>
                  <a:pt x="572516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3735" h="668020">
                <a:moveTo>
                  <a:pt x="574548" y="274828"/>
                </a:moveTo>
                <a:lnTo>
                  <a:pt x="572643" y="272796"/>
                </a:lnTo>
                <a:lnTo>
                  <a:pt x="491109" y="272796"/>
                </a:lnTo>
                <a:lnTo>
                  <a:pt x="489204" y="274828"/>
                </a:lnTo>
                <a:lnTo>
                  <a:pt x="489204" y="277114"/>
                </a:lnTo>
                <a:lnTo>
                  <a:pt x="489204" y="356108"/>
                </a:lnTo>
                <a:lnTo>
                  <a:pt x="491109" y="358140"/>
                </a:lnTo>
                <a:lnTo>
                  <a:pt x="572516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3735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56"/>
                </a:lnTo>
                <a:lnTo>
                  <a:pt x="641172" y="615073"/>
                </a:lnTo>
                <a:lnTo>
                  <a:pt x="633120" y="627024"/>
                </a:lnTo>
                <a:lnTo>
                  <a:pt x="621207" y="635088"/>
                </a:lnTo>
                <a:lnTo>
                  <a:pt x="606679" y="638048"/>
                </a:lnTo>
                <a:lnTo>
                  <a:pt x="66929" y="638048"/>
                </a:lnTo>
                <a:lnTo>
                  <a:pt x="52387" y="635076"/>
                </a:lnTo>
                <a:lnTo>
                  <a:pt x="40474" y="626973"/>
                </a:lnTo>
                <a:lnTo>
                  <a:pt x="32423" y="615010"/>
                </a:lnTo>
                <a:lnTo>
                  <a:pt x="29464" y="600456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689"/>
                </a:lnTo>
                <a:lnTo>
                  <a:pt x="532384" y="181991"/>
                </a:lnTo>
                <a:lnTo>
                  <a:pt x="516001" y="178689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38" y="158496"/>
                </a:lnTo>
                <a:lnTo>
                  <a:pt x="541223" y="156743"/>
                </a:lnTo>
                <a:lnTo>
                  <a:pt x="548259" y="151980"/>
                </a:lnTo>
                <a:lnTo>
                  <a:pt x="552996" y="144945"/>
                </a:lnTo>
                <a:lnTo>
                  <a:pt x="554736" y="13639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098"/>
                </a:lnTo>
                <a:lnTo>
                  <a:pt x="552996" y="13563"/>
                </a:lnTo>
                <a:lnTo>
                  <a:pt x="548259" y="6527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689"/>
                </a:lnTo>
                <a:lnTo>
                  <a:pt x="336804" y="181991"/>
                </a:lnTo>
                <a:lnTo>
                  <a:pt x="320357" y="178689"/>
                </a:lnTo>
                <a:lnTo>
                  <a:pt x="306959" y="169672"/>
                </a:lnTo>
                <a:lnTo>
                  <a:pt x="297942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59" y="110032"/>
                </a:lnTo>
                <a:lnTo>
                  <a:pt x="313944" y="105321"/>
                </a:lnTo>
                <a:lnTo>
                  <a:pt x="313944" y="136398"/>
                </a:lnTo>
                <a:lnTo>
                  <a:pt x="315747" y="144945"/>
                </a:lnTo>
                <a:lnTo>
                  <a:pt x="320649" y="151980"/>
                </a:lnTo>
                <a:lnTo>
                  <a:pt x="327926" y="156743"/>
                </a:lnTo>
                <a:lnTo>
                  <a:pt x="336804" y="158496"/>
                </a:lnTo>
                <a:lnTo>
                  <a:pt x="345668" y="156743"/>
                </a:lnTo>
                <a:lnTo>
                  <a:pt x="352945" y="151980"/>
                </a:lnTo>
                <a:lnTo>
                  <a:pt x="357847" y="144945"/>
                </a:lnTo>
                <a:lnTo>
                  <a:pt x="359664" y="13639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847" y="13563"/>
                </a:lnTo>
                <a:lnTo>
                  <a:pt x="352945" y="6527"/>
                </a:lnTo>
                <a:lnTo>
                  <a:pt x="345668" y="1765"/>
                </a:lnTo>
                <a:lnTo>
                  <a:pt x="336804" y="0"/>
                </a:lnTo>
                <a:lnTo>
                  <a:pt x="327926" y="1765"/>
                </a:lnTo>
                <a:lnTo>
                  <a:pt x="320649" y="6527"/>
                </a:lnTo>
                <a:lnTo>
                  <a:pt x="315747" y="13563"/>
                </a:lnTo>
                <a:lnTo>
                  <a:pt x="313944" y="22098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30" y="178689"/>
                </a:lnTo>
                <a:lnTo>
                  <a:pt x="141097" y="181991"/>
                </a:lnTo>
                <a:lnTo>
                  <a:pt x="124714" y="178689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91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36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70" y="626478"/>
                </a:lnTo>
                <a:lnTo>
                  <a:pt x="19646" y="647801"/>
                </a:lnTo>
                <a:lnTo>
                  <a:pt x="40932" y="662216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16"/>
                </a:lnTo>
                <a:lnTo>
                  <a:pt x="653948" y="647801"/>
                </a:lnTo>
                <a:lnTo>
                  <a:pt x="660514" y="638048"/>
                </a:lnTo>
                <a:lnTo>
                  <a:pt x="668324" y="626478"/>
                </a:lnTo>
                <a:lnTo>
                  <a:pt x="673608" y="600456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523744" y="2727959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39" h="668020">
                <a:moveTo>
                  <a:pt x="184404" y="512572"/>
                </a:moveTo>
                <a:lnTo>
                  <a:pt x="182499" y="510540"/>
                </a:lnTo>
                <a:lnTo>
                  <a:pt x="100965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65" y="595884"/>
                </a:lnTo>
                <a:lnTo>
                  <a:pt x="182372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5639" h="668020">
                <a:moveTo>
                  <a:pt x="184404" y="393700"/>
                </a:moveTo>
                <a:lnTo>
                  <a:pt x="182499" y="391668"/>
                </a:lnTo>
                <a:lnTo>
                  <a:pt x="100965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65" y="477012"/>
                </a:lnTo>
                <a:lnTo>
                  <a:pt x="182372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5639" h="668020">
                <a:moveTo>
                  <a:pt x="313944" y="512572"/>
                </a:moveTo>
                <a:lnTo>
                  <a:pt x="312039" y="510540"/>
                </a:lnTo>
                <a:lnTo>
                  <a:pt x="232029" y="510540"/>
                </a:lnTo>
                <a:lnTo>
                  <a:pt x="230124" y="512572"/>
                </a:lnTo>
                <a:lnTo>
                  <a:pt x="230124" y="514858"/>
                </a:lnTo>
                <a:lnTo>
                  <a:pt x="230124" y="593852"/>
                </a:lnTo>
                <a:lnTo>
                  <a:pt x="232029" y="595884"/>
                </a:lnTo>
                <a:lnTo>
                  <a:pt x="312039" y="595884"/>
                </a:lnTo>
                <a:lnTo>
                  <a:pt x="313944" y="593979"/>
                </a:lnTo>
                <a:lnTo>
                  <a:pt x="313944" y="512572"/>
                </a:lnTo>
                <a:close/>
              </a:path>
              <a:path w="675639" h="668020">
                <a:moveTo>
                  <a:pt x="313944" y="393700"/>
                </a:moveTo>
                <a:lnTo>
                  <a:pt x="312039" y="391668"/>
                </a:lnTo>
                <a:lnTo>
                  <a:pt x="232029" y="391668"/>
                </a:lnTo>
                <a:lnTo>
                  <a:pt x="230124" y="393700"/>
                </a:lnTo>
                <a:lnTo>
                  <a:pt x="230124" y="395986"/>
                </a:lnTo>
                <a:lnTo>
                  <a:pt x="230124" y="474980"/>
                </a:lnTo>
                <a:lnTo>
                  <a:pt x="232029" y="477012"/>
                </a:lnTo>
                <a:lnTo>
                  <a:pt x="312039" y="477012"/>
                </a:lnTo>
                <a:lnTo>
                  <a:pt x="313944" y="475107"/>
                </a:lnTo>
                <a:lnTo>
                  <a:pt x="313944" y="393700"/>
                </a:lnTo>
                <a:close/>
              </a:path>
              <a:path w="675639" h="668020">
                <a:moveTo>
                  <a:pt x="313944" y="274828"/>
                </a:moveTo>
                <a:lnTo>
                  <a:pt x="312039" y="272796"/>
                </a:lnTo>
                <a:lnTo>
                  <a:pt x="232029" y="272796"/>
                </a:lnTo>
                <a:lnTo>
                  <a:pt x="230124" y="274828"/>
                </a:lnTo>
                <a:lnTo>
                  <a:pt x="230124" y="277114"/>
                </a:lnTo>
                <a:lnTo>
                  <a:pt x="230124" y="356108"/>
                </a:lnTo>
                <a:lnTo>
                  <a:pt x="232029" y="358140"/>
                </a:lnTo>
                <a:lnTo>
                  <a:pt x="312039" y="358140"/>
                </a:lnTo>
                <a:lnTo>
                  <a:pt x="313944" y="356235"/>
                </a:lnTo>
                <a:lnTo>
                  <a:pt x="313944" y="274828"/>
                </a:lnTo>
                <a:close/>
              </a:path>
              <a:path w="675639" h="668020">
                <a:moveTo>
                  <a:pt x="445008" y="512572"/>
                </a:moveTo>
                <a:lnTo>
                  <a:pt x="443103" y="510540"/>
                </a:lnTo>
                <a:lnTo>
                  <a:pt x="361569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69" y="595884"/>
                </a:lnTo>
                <a:lnTo>
                  <a:pt x="442976" y="595884"/>
                </a:lnTo>
                <a:lnTo>
                  <a:pt x="445008" y="593979"/>
                </a:lnTo>
                <a:lnTo>
                  <a:pt x="445008" y="512572"/>
                </a:lnTo>
                <a:close/>
              </a:path>
              <a:path w="675639" h="668020">
                <a:moveTo>
                  <a:pt x="445008" y="393700"/>
                </a:moveTo>
                <a:lnTo>
                  <a:pt x="443103" y="391668"/>
                </a:lnTo>
                <a:lnTo>
                  <a:pt x="361569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69" y="477012"/>
                </a:lnTo>
                <a:lnTo>
                  <a:pt x="442976" y="477012"/>
                </a:lnTo>
                <a:lnTo>
                  <a:pt x="445008" y="475107"/>
                </a:lnTo>
                <a:lnTo>
                  <a:pt x="445008" y="393700"/>
                </a:lnTo>
                <a:close/>
              </a:path>
              <a:path w="675639" h="668020">
                <a:moveTo>
                  <a:pt x="445008" y="274828"/>
                </a:moveTo>
                <a:lnTo>
                  <a:pt x="443103" y="272796"/>
                </a:lnTo>
                <a:lnTo>
                  <a:pt x="361569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69" y="358140"/>
                </a:lnTo>
                <a:lnTo>
                  <a:pt x="442976" y="358140"/>
                </a:lnTo>
                <a:lnTo>
                  <a:pt x="445008" y="356235"/>
                </a:lnTo>
                <a:lnTo>
                  <a:pt x="445008" y="274828"/>
                </a:lnTo>
                <a:close/>
              </a:path>
              <a:path w="675639" h="668020">
                <a:moveTo>
                  <a:pt x="574548" y="512572"/>
                </a:moveTo>
                <a:lnTo>
                  <a:pt x="572643" y="510540"/>
                </a:lnTo>
                <a:lnTo>
                  <a:pt x="491109" y="510540"/>
                </a:lnTo>
                <a:lnTo>
                  <a:pt x="489204" y="512572"/>
                </a:lnTo>
                <a:lnTo>
                  <a:pt x="489204" y="514858"/>
                </a:lnTo>
                <a:lnTo>
                  <a:pt x="489204" y="593852"/>
                </a:lnTo>
                <a:lnTo>
                  <a:pt x="491109" y="595884"/>
                </a:lnTo>
                <a:lnTo>
                  <a:pt x="572516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5639" h="668020">
                <a:moveTo>
                  <a:pt x="574548" y="393700"/>
                </a:moveTo>
                <a:lnTo>
                  <a:pt x="572643" y="391668"/>
                </a:lnTo>
                <a:lnTo>
                  <a:pt x="491109" y="391668"/>
                </a:lnTo>
                <a:lnTo>
                  <a:pt x="489204" y="393700"/>
                </a:lnTo>
                <a:lnTo>
                  <a:pt x="489204" y="395986"/>
                </a:lnTo>
                <a:lnTo>
                  <a:pt x="489204" y="474980"/>
                </a:lnTo>
                <a:lnTo>
                  <a:pt x="491109" y="477012"/>
                </a:lnTo>
                <a:lnTo>
                  <a:pt x="572516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5639" h="668020">
                <a:moveTo>
                  <a:pt x="574548" y="274828"/>
                </a:moveTo>
                <a:lnTo>
                  <a:pt x="572643" y="272796"/>
                </a:lnTo>
                <a:lnTo>
                  <a:pt x="491109" y="272796"/>
                </a:lnTo>
                <a:lnTo>
                  <a:pt x="489204" y="274828"/>
                </a:lnTo>
                <a:lnTo>
                  <a:pt x="489204" y="277114"/>
                </a:lnTo>
                <a:lnTo>
                  <a:pt x="489204" y="356108"/>
                </a:lnTo>
                <a:lnTo>
                  <a:pt x="491109" y="358140"/>
                </a:lnTo>
                <a:lnTo>
                  <a:pt x="572516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5639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56"/>
                </a:lnTo>
                <a:lnTo>
                  <a:pt x="642569" y="615073"/>
                </a:lnTo>
                <a:lnTo>
                  <a:pt x="634504" y="627024"/>
                </a:lnTo>
                <a:lnTo>
                  <a:pt x="622554" y="635088"/>
                </a:lnTo>
                <a:lnTo>
                  <a:pt x="607949" y="638048"/>
                </a:lnTo>
                <a:lnTo>
                  <a:pt x="67183" y="638048"/>
                </a:lnTo>
                <a:lnTo>
                  <a:pt x="52514" y="635076"/>
                </a:lnTo>
                <a:lnTo>
                  <a:pt x="40576" y="626973"/>
                </a:lnTo>
                <a:lnTo>
                  <a:pt x="32524" y="615010"/>
                </a:lnTo>
                <a:lnTo>
                  <a:pt x="29591" y="600456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689"/>
                </a:lnTo>
                <a:lnTo>
                  <a:pt x="533654" y="181991"/>
                </a:lnTo>
                <a:lnTo>
                  <a:pt x="517182" y="178689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45" y="110032"/>
                </a:lnTo>
                <a:lnTo>
                  <a:pt x="510540" y="105460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38" y="158496"/>
                </a:lnTo>
                <a:lnTo>
                  <a:pt x="541223" y="156743"/>
                </a:lnTo>
                <a:lnTo>
                  <a:pt x="548259" y="151980"/>
                </a:lnTo>
                <a:lnTo>
                  <a:pt x="552996" y="144945"/>
                </a:lnTo>
                <a:lnTo>
                  <a:pt x="554736" y="136398"/>
                </a:lnTo>
                <a:lnTo>
                  <a:pt x="554736" y="104165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4736" y="62484"/>
                </a:lnTo>
                <a:lnTo>
                  <a:pt x="554736" y="22098"/>
                </a:lnTo>
                <a:lnTo>
                  <a:pt x="552996" y="13563"/>
                </a:lnTo>
                <a:lnTo>
                  <a:pt x="548259" y="6527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04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689"/>
                </a:lnTo>
                <a:lnTo>
                  <a:pt x="337566" y="181991"/>
                </a:lnTo>
                <a:lnTo>
                  <a:pt x="321119" y="178689"/>
                </a:lnTo>
                <a:lnTo>
                  <a:pt x="307721" y="169672"/>
                </a:lnTo>
                <a:lnTo>
                  <a:pt x="298691" y="156273"/>
                </a:lnTo>
                <a:lnTo>
                  <a:pt x="295402" y="139827"/>
                </a:lnTo>
                <a:lnTo>
                  <a:pt x="298691" y="123444"/>
                </a:lnTo>
                <a:lnTo>
                  <a:pt x="307721" y="110032"/>
                </a:lnTo>
                <a:lnTo>
                  <a:pt x="315468" y="104813"/>
                </a:lnTo>
                <a:lnTo>
                  <a:pt x="315468" y="136398"/>
                </a:lnTo>
                <a:lnTo>
                  <a:pt x="317195" y="144945"/>
                </a:lnTo>
                <a:lnTo>
                  <a:pt x="321945" y="151980"/>
                </a:lnTo>
                <a:lnTo>
                  <a:pt x="328968" y="156743"/>
                </a:lnTo>
                <a:lnTo>
                  <a:pt x="337566" y="158496"/>
                </a:lnTo>
                <a:lnTo>
                  <a:pt x="346151" y="156743"/>
                </a:lnTo>
                <a:lnTo>
                  <a:pt x="353187" y="151980"/>
                </a:lnTo>
                <a:lnTo>
                  <a:pt x="357924" y="144945"/>
                </a:lnTo>
                <a:lnTo>
                  <a:pt x="359664" y="13639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924" y="13563"/>
                </a:lnTo>
                <a:lnTo>
                  <a:pt x="353187" y="6527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45" y="6527"/>
                </a:lnTo>
                <a:lnTo>
                  <a:pt x="317195" y="13563"/>
                </a:lnTo>
                <a:lnTo>
                  <a:pt x="315468" y="22098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24" y="178689"/>
                </a:lnTo>
                <a:lnTo>
                  <a:pt x="141478" y="181991"/>
                </a:lnTo>
                <a:lnTo>
                  <a:pt x="125031" y="178689"/>
                </a:lnTo>
                <a:lnTo>
                  <a:pt x="111633" y="169672"/>
                </a:lnTo>
                <a:lnTo>
                  <a:pt x="102603" y="156273"/>
                </a:lnTo>
                <a:lnTo>
                  <a:pt x="99314" y="139827"/>
                </a:lnTo>
                <a:lnTo>
                  <a:pt x="102603" y="123444"/>
                </a:lnTo>
                <a:lnTo>
                  <a:pt x="111633" y="110032"/>
                </a:lnTo>
                <a:lnTo>
                  <a:pt x="118872" y="105156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470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78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95" y="626478"/>
                </a:lnTo>
                <a:lnTo>
                  <a:pt x="19723" y="647801"/>
                </a:lnTo>
                <a:lnTo>
                  <a:pt x="41084" y="662216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16"/>
                </a:lnTo>
                <a:lnTo>
                  <a:pt x="655396" y="647801"/>
                </a:lnTo>
                <a:lnTo>
                  <a:pt x="661987" y="638048"/>
                </a:lnTo>
                <a:lnTo>
                  <a:pt x="669823" y="626478"/>
                </a:lnTo>
                <a:lnTo>
                  <a:pt x="675132" y="600456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288536" y="2727959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5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56"/>
                </a:lnTo>
                <a:lnTo>
                  <a:pt x="641172" y="615073"/>
                </a:lnTo>
                <a:lnTo>
                  <a:pt x="633120" y="627024"/>
                </a:lnTo>
                <a:lnTo>
                  <a:pt x="621207" y="635088"/>
                </a:lnTo>
                <a:lnTo>
                  <a:pt x="606679" y="638048"/>
                </a:lnTo>
                <a:lnTo>
                  <a:pt x="66929" y="638048"/>
                </a:lnTo>
                <a:lnTo>
                  <a:pt x="52387" y="635076"/>
                </a:lnTo>
                <a:lnTo>
                  <a:pt x="40474" y="626973"/>
                </a:lnTo>
                <a:lnTo>
                  <a:pt x="32423" y="615010"/>
                </a:lnTo>
                <a:lnTo>
                  <a:pt x="29464" y="600456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689"/>
                </a:lnTo>
                <a:lnTo>
                  <a:pt x="532384" y="181991"/>
                </a:lnTo>
                <a:lnTo>
                  <a:pt x="516001" y="178689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38" y="158496"/>
                </a:lnTo>
                <a:lnTo>
                  <a:pt x="541223" y="156743"/>
                </a:lnTo>
                <a:lnTo>
                  <a:pt x="548246" y="151980"/>
                </a:lnTo>
                <a:lnTo>
                  <a:pt x="552996" y="144945"/>
                </a:lnTo>
                <a:lnTo>
                  <a:pt x="554736" y="13639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098"/>
                </a:lnTo>
                <a:lnTo>
                  <a:pt x="552996" y="13563"/>
                </a:lnTo>
                <a:lnTo>
                  <a:pt x="548259" y="6527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689"/>
                </a:lnTo>
                <a:lnTo>
                  <a:pt x="336804" y="181991"/>
                </a:lnTo>
                <a:lnTo>
                  <a:pt x="320357" y="178689"/>
                </a:lnTo>
                <a:lnTo>
                  <a:pt x="306946" y="169672"/>
                </a:lnTo>
                <a:lnTo>
                  <a:pt x="297942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46" y="110032"/>
                </a:lnTo>
                <a:lnTo>
                  <a:pt x="313944" y="105321"/>
                </a:lnTo>
                <a:lnTo>
                  <a:pt x="313944" y="136398"/>
                </a:lnTo>
                <a:lnTo>
                  <a:pt x="315747" y="144945"/>
                </a:lnTo>
                <a:lnTo>
                  <a:pt x="320649" y="151980"/>
                </a:lnTo>
                <a:lnTo>
                  <a:pt x="327926" y="156743"/>
                </a:lnTo>
                <a:lnTo>
                  <a:pt x="336804" y="158496"/>
                </a:lnTo>
                <a:lnTo>
                  <a:pt x="345668" y="156743"/>
                </a:lnTo>
                <a:lnTo>
                  <a:pt x="352945" y="151980"/>
                </a:lnTo>
                <a:lnTo>
                  <a:pt x="357847" y="144945"/>
                </a:lnTo>
                <a:lnTo>
                  <a:pt x="359664" y="13639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847" y="13563"/>
                </a:lnTo>
                <a:lnTo>
                  <a:pt x="352945" y="6527"/>
                </a:lnTo>
                <a:lnTo>
                  <a:pt x="345668" y="1765"/>
                </a:lnTo>
                <a:lnTo>
                  <a:pt x="336804" y="0"/>
                </a:lnTo>
                <a:lnTo>
                  <a:pt x="327926" y="1765"/>
                </a:lnTo>
                <a:lnTo>
                  <a:pt x="320649" y="6527"/>
                </a:lnTo>
                <a:lnTo>
                  <a:pt x="315747" y="13563"/>
                </a:lnTo>
                <a:lnTo>
                  <a:pt x="313944" y="22098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43" y="178689"/>
                </a:lnTo>
                <a:lnTo>
                  <a:pt x="141097" y="181991"/>
                </a:lnTo>
                <a:lnTo>
                  <a:pt x="124714" y="178689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91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70" y="626478"/>
                </a:lnTo>
                <a:lnTo>
                  <a:pt x="19646" y="647801"/>
                </a:lnTo>
                <a:lnTo>
                  <a:pt x="40932" y="662216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16"/>
                </a:lnTo>
                <a:lnTo>
                  <a:pt x="653948" y="647801"/>
                </a:lnTo>
                <a:lnTo>
                  <a:pt x="660514" y="638048"/>
                </a:lnTo>
                <a:lnTo>
                  <a:pt x="668324" y="626478"/>
                </a:lnTo>
                <a:lnTo>
                  <a:pt x="673608" y="600456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984748" y="2727959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40" h="668020">
                <a:moveTo>
                  <a:pt x="184404" y="512572"/>
                </a:moveTo>
                <a:lnTo>
                  <a:pt x="182499" y="510540"/>
                </a:lnTo>
                <a:lnTo>
                  <a:pt x="100965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65" y="595884"/>
                </a:lnTo>
                <a:lnTo>
                  <a:pt x="182372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5640" h="668020">
                <a:moveTo>
                  <a:pt x="184404" y="393700"/>
                </a:moveTo>
                <a:lnTo>
                  <a:pt x="182499" y="391668"/>
                </a:lnTo>
                <a:lnTo>
                  <a:pt x="100965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65" y="477012"/>
                </a:lnTo>
                <a:lnTo>
                  <a:pt x="182372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5640" h="668020">
                <a:moveTo>
                  <a:pt x="313944" y="512572"/>
                </a:moveTo>
                <a:lnTo>
                  <a:pt x="312039" y="510540"/>
                </a:lnTo>
                <a:lnTo>
                  <a:pt x="232029" y="510540"/>
                </a:lnTo>
                <a:lnTo>
                  <a:pt x="230124" y="512572"/>
                </a:lnTo>
                <a:lnTo>
                  <a:pt x="230124" y="514858"/>
                </a:lnTo>
                <a:lnTo>
                  <a:pt x="230124" y="593852"/>
                </a:lnTo>
                <a:lnTo>
                  <a:pt x="232029" y="595884"/>
                </a:lnTo>
                <a:lnTo>
                  <a:pt x="312039" y="595884"/>
                </a:lnTo>
                <a:lnTo>
                  <a:pt x="313944" y="593979"/>
                </a:lnTo>
                <a:lnTo>
                  <a:pt x="313944" y="512572"/>
                </a:lnTo>
                <a:close/>
              </a:path>
              <a:path w="675640" h="668020">
                <a:moveTo>
                  <a:pt x="313944" y="393700"/>
                </a:moveTo>
                <a:lnTo>
                  <a:pt x="312039" y="391668"/>
                </a:lnTo>
                <a:lnTo>
                  <a:pt x="232029" y="391668"/>
                </a:lnTo>
                <a:lnTo>
                  <a:pt x="230124" y="393700"/>
                </a:lnTo>
                <a:lnTo>
                  <a:pt x="230124" y="395986"/>
                </a:lnTo>
                <a:lnTo>
                  <a:pt x="230124" y="474980"/>
                </a:lnTo>
                <a:lnTo>
                  <a:pt x="232029" y="477012"/>
                </a:lnTo>
                <a:lnTo>
                  <a:pt x="312039" y="477012"/>
                </a:lnTo>
                <a:lnTo>
                  <a:pt x="313944" y="475107"/>
                </a:lnTo>
                <a:lnTo>
                  <a:pt x="313944" y="393700"/>
                </a:lnTo>
                <a:close/>
              </a:path>
              <a:path w="675640" h="668020">
                <a:moveTo>
                  <a:pt x="313944" y="274828"/>
                </a:moveTo>
                <a:lnTo>
                  <a:pt x="312039" y="272796"/>
                </a:lnTo>
                <a:lnTo>
                  <a:pt x="232029" y="272796"/>
                </a:lnTo>
                <a:lnTo>
                  <a:pt x="230124" y="274828"/>
                </a:lnTo>
                <a:lnTo>
                  <a:pt x="230124" y="277114"/>
                </a:lnTo>
                <a:lnTo>
                  <a:pt x="230124" y="356108"/>
                </a:lnTo>
                <a:lnTo>
                  <a:pt x="232029" y="358140"/>
                </a:lnTo>
                <a:lnTo>
                  <a:pt x="312039" y="358140"/>
                </a:lnTo>
                <a:lnTo>
                  <a:pt x="313944" y="356235"/>
                </a:lnTo>
                <a:lnTo>
                  <a:pt x="313944" y="274828"/>
                </a:lnTo>
                <a:close/>
              </a:path>
              <a:path w="675640" h="668020">
                <a:moveTo>
                  <a:pt x="445008" y="512572"/>
                </a:moveTo>
                <a:lnTo>
                  <a:pt x="443103" y="510540"/>
                </a:lnTo>
                <a:lnTo>
                  <a:pt x="361569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69" y="595884"/>
                </a:lnTo>
                <a:lnTo>
                  <a:pt x="442976" y="595884"/>
                </a:lnTo>
                <a:lnTo>
                  <a:pt x="445008" y="593979"/>
                </a:lnTo>
                <a:lnTo>
                  <a:pt x="445008" y="512572"/>
                </a:lnTo>
                <a:close/>
              </a:path>
              <a:path w="675640" h="668020">
                <a:moveTo>
                  <a:pt x="445008" y="393700"/>
                </a:moveTo>
                <a:lnTo>
                  <a:pt x="443103" y="391668"/>
                </a:lnTo>
                <a:lnTo>
                  <a:pt x="361569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69" y="477012"/>
                </a:lnTo>
                <a:lnTo>
                  <a:pt x="442976" y="477012"/>
                </a:lnTo>
                <a:lnTo>
                  <a:pt x="445008" y="475107"/>
                </a:lnTo>
                <a:lnTo>
                  <a:pt x="445008" y="393700"/>
                </a:lnTo>
                <a:close/>
              </a:path>
              <a:path w="675640" h="668020">
                <a:moveTo>
                  <a:pt x="445008" y="274828"/>
                </a:moveTo>
                <a:lnTo>
                  <a:pt x="443103" y="272796"/>
                </a:lnTo>
                <a:lnTo>
                  <a:pt x="361569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69" y="358140"/>
                </a:lnTo>
                <a:lnTo>
                  <a:pt x="442976" y="358140"/>
                </a:lnTo>
                <a:lnTo>
                  <a:pt x="445008" y="356235"/>
                </a:lnTo>
                <a:lnTo>
                  <a:pt x="445008" y="274828"/>
                </a:lnTo>
                <a:close/>
              </a:path>
              <a:path w="675640" h="668020">
                <a:moveTo>
                  <a:pt x="574548" y="512572"/>
                </a:moveTo>
                <a:lnTo>
                  <a:pt x="572643" y="510540"/>
                </a:lnTo>
                <a:lnTo>
                  <a:pt x="491109" y="510540"/>
                </a:lnTo>
                <a:lnTo>
                  <a:pt x="489204" y="512572"/>
                </a:lnTo>
                <a:lnTo>
                  <a:pt x="489204" y="514858"/>
                </a:lnTo>
                <a:lnTo>
                  <a:pt x="489204" y="593852"/>
                </a:lnTo>
                <a:lnTo>
                  <a:pt x="491109" y="595884"/>
                </a:lnTo>
                <a:lnTo>
                  <a:pt x="572516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5640" h="668020">
                <a:moveTo>
                  <a:pt x="574548" y="393700"/>
                </a:moveTo>
                <a:lnTo>
                  <a:pt x="572643" y="391668"/>
                </a:lnTo>
                <a:lnTo>
                  <a:pt x="491109" y="391668"/>
                </a:lnTo>
                <a:lnTo>
                  <a:pt x="489204" y="393700"/>
                </a:lnTo>
                <a:lnTo>
                  <a:pt x="489204" y="395986"/>
                </a:lnTo>
                <a:lnTo>
                  <a:pt x="489204" y="474980"/>
                </a:lnTo>
                <a:lnTo>
                  <a:pt x="491109" y="477012"/>
                </a:lnTo>
                <a:lnTo>
                  <a:pt x="572516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5640" h="668020">
                <a:moveTo>
                  <a:pt x="574548" y="274828"/>
                </a:moveTo>
                <a:lnTo>
                  <a:pt x="572643" y="272796"/>
                </a:lnTo>
                <a:lnTo>
                  <a:pt x="491109" y="272796"/>
                </a:lnTo>
                <a:lnTo>
                  <a:pt x="489204" y="274828"/>
                </a:lnTo>
                <a:lnTo>
                  <a:pt x="489204" y="277114"/>
                </a:lnTo>
                <a:lnTo>
                  <a:pt x="489204" y="356108"/>
                </a:lnTo>
                <a:lnTo>
                  <a:pt x="491109" y="358140"/>
                </a:lnTo>
                <a:lnTo>
                  <a:pt x="572516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5640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56"/>
                </a:lnTo>
                <a:lnTo>
                  <a:pt x="642569" y="615073"/>
                </a:lnTo>
                <a:lnTo>
                  <a:pt x="634504" y="627024"/>
                </a:lnTo>
                <a:lnTo>
                  <a:pt x="622554" y="635088"/>
                </a:lnTo>
                <a:lnTo>
                  <a:pt x="607949" y="638048"/>
                </a:lnTo>
                <a:lnTo>
                  <a:pt x="67183" y="638048"/>
                </a:lnTo>
                <a:lnTo>
                  <a:pt x="52514" y="635076"/>
                </a:lnTo>
                <a:lnTo>
                  <a:pt x="40563" y="626973"/>
                </a:lnTo>
                <a:lnTo>
                  <a:pt x="32524" y="615010"/>
                </a:lnTo>
                <a:lnTo>
                  <a:pt x="29591" y="600456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689"/>
                </a:lnTo>
                <a:lnTo>
                  <a:pt x="533654" y="181991"/>
                </a:lnTo>
                <a:lnTo>
                  <a:pt x="517182" y="178689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45" y="110032"/>
                </a:lnTo>
                <a:lnTo>
                  <a:pt x="510540" y="105460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25" y="158496"/>
                </a:lnTo>
                <a:lnTo>
                  <a:pt x="541223" y="156743"/>
                </a:lnTo>
                <a:lnTo>
                  <a:pt x="548246" y="151980"/>
                </a:lnTo>
                <a:lnTo>
                  <a:pt x="552996" y="144945"/>
                </a:lnTo>
                <a:lnTo>
                  <a:pt x="554723" y="136398"/>
                </a:lnTo>
                <a:lnTo>
                  <a:pt x="554723" y="104152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4723" y="62484"/>
                </a:lnTo>
                <a:lnTo>
                  <a:pt x="554723" y="22098"/>
                </a:lnTo>
                <a:lnTo>
                  <a:pt x="552996" y="13563"/>
                </a:lnTo>
                <a:lnTo>
                  <a:pt x="548246" y="6527"/>
                </a:lnTo>
                <a:lnTo>
                  <a:pt x="541223" y="1765"/>
                </a:lnTo>
                <a:lnTo>
                  <a:pt x="532625" y="0"/>
                </a:lnTo>
                <a:lnTo>
                  <a:pt x="524040" y="1765"/>
                </a:lnTo>
                <a:lnTo>
                  <a:pt x="517017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689"/>
                </a:lnTo>
                <a:lnTo>
                  <a:pt x="337566" y="181991"/>
                </a:lnTo>
                <a:lnTo>
                  <a:pt x="321119" y="178689"/>
                </a:lnTo>
                <a:lnTo>
                  <a:pt x="307708" y="169672"/>
                </a:lnTo>
                <a:lnTo>
                  <a:pt x="298704" y="156273"/>
                </a:lnTo>
                <a:lnTo>
                  <a:pt x="295402" y="139827"/>
                </a:lnTo>
                <a:lnTo>
                  <a:pt x="298704" y="123444"/>
                </a:lnTo>
                <a:lnTo>
                  <a:pt x="307708" y="110032"/>
                </a:lnTo>
                <a:lnTo>
                  <a:pt x="315468" y="104813"/>
                </a:lnTo>
                <a:lnTo>
                  <a:pt x="315468" y="136398"/>
                </a:lnTo>
                <a:lnTo>
                  <a:pt x="317195" y="144945"/>
                </a:lnTo>
                <a:lnTo>
                  <a:pt x="321945" y="151980"/>
                </a:lnTo>
                <a:lnTo>
                  <a:pt x="328968" y="156743"/>
                </a:lnTo>
                <a:lnTo>
                  <a:pt x="337566" y="158496"/>
                </a:lnTo>
                <a:lnTo>
                  <a:pt x="346151" y="156743"/>
                </a:lnTo>
                <a:lnTo>
                  <a:pt x="353174" y="151980"/>
                </a:lnTo>
                <a:lnTo>
                  <a:pt x="357924" y="144945"/>
                </a:lnTo>
                <a:lnTo>
                  <a:pt x="359664" y="13639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924" y="13563"/>
                </a:lnTo>
                <a:lnTo>
                  <a:pt x="353187" y="6527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45" y="6527"/>
                </a:lnTo>
                <a:lnTo>
                  <a:pt x="317195" y="13563"/>
                </a:lnTo>
                <a:lnTo>
                  <a:pt x="315468" y="22098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24" y="178689"/>
                </a:lnTo>
                <a:lnTo>
                  <a:pt x="141478" y="181991"/>
                </a:lnTo>
                <a:lnTo>
                  <a:pt x="125031" y="178689"/>
                </a:lnTo>
                <a:lnTo>
                  <a:pt x="111633" y="169672"/>
                </a:lnTo>
                <a:lnTo>
                  <a:pt x="102616" y="156273"/>
                </a:lnTo>
                <a:lnTo>
                  <a:pt x="99314" y="139827"/>
                </a:lnTo>
                <a:lnTo>
                  <a:pt x="102616" y="123444"/>
                </a:lnTo>
                <a:lnTo>
                  <a:pt x="111633" y="110032"/>
                </a:lnTo>
                <a:lnTo>
                  <a:pt x="118872" y="105156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470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91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95" y="626478"/>
                </a:lnTo>
                <a:lnTo>
                  <a:pt x="19723" y="647801"/>
                </a:lnTo>
                <a:lnTo>
                  <a:pt x="41084" y="662216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16"/>
                </a:lnTo>
                <a:lnTo>
                  <a:pt x="655396" y="647801"/>
                </a:lnTo>
                <a:lnTo>
                  <a:pt x="661987" y="638048"/>
                </a:lnTo>
                <a:lnTo>
                  <a:pt x="669823" y="626478"/>
                </a:lnTo>
                <a:lnTo>
                  <a:pt x="675132" y="600456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891528" y="2727959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4" h="668020">
                <a:moveTo>
                  <a:pt x="184404" y="512572"/>
                </a:moveTo>
                <a:lnTo>
                  <a:pt x="182499" y="510540"/>
                </a:lnTo>
                <a:lnTo>
                  <a:pt x="100965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65" y="595884"/>
                </a:lnTo>
                <a:lnTo>
                  <a:pt x="182372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3734" h="668020">
                <a:moveTo>
                  <a:pt x="184404" y="393700"/>
                </a:moveTo>
                <a:lnTo>
                  <a:pt x="182499" y="391668"/>
                </a:lnTo>
                <a:lnTo>
                  <a:pt x="100965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65" y="477012"/>
                </a:lnTo>
                <a:lnTo>
                  <a:pt x="182372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3734" h="668020">
                <a:moveTo>
                  <a:pt x="313944" y="512572"/>
                </a:moveTo>
                <a:lnTo>
                  <a:pt x="312039" y="510540"/>
                </a:lnTo>
                <a:lnTo>
                  <a:pt x="230505" y="510540"/>
                </a:lnTo>
                <a:lnTo>
                  <a:pt x="228600" y="512572"/>
                </a:lnTo>
                <a:lnTo>
                  <a:pt x="228600" y="514858"/>
                </a:lnTo>
                <a:lnTo>
                  <a:pt x="228600" y="593852"/>
                </a:lnTo>
                <a:lnTo>
                  <a:pt x="230505" y="595884"/>
                </a:lnTo>
                <a:lnTo>
                  <a:pt x="311912" y="595884"/>
                </a:lnTo>
                <a:lnTo>
                  <a:pt x="313944" y="593979"/>
                </a:lnTo>
                <a:lnTo>
                  <a:pt x="313944" y="512572"/>
                </a:lnTo>
                <a:close/>
              </a:path>
              <a:path w="673734" h="668020">
                <a:moveTo>
                  <a:pt x="313944" y="393700"/>
                </a:moveTo>
                <a:lnTo>
                  <a:pt x="312039" y="391668"/>
                </a:lnTo>
                <a:lnTo>
                  <a:pt x="230505" y="391668"/>
                </a:lnTo>
                <a:lnTo>
                  <a:pt x="228600" y="393700"/>
                </a:lnTo>
                <a:lnTo>
                  <a:pt x="228600" y="395986"/>
                </a:lnTo>
                <a:lnTo>
                  <a:pt x="228600" y="474980"/>
                </a:lnTo>
                <a:lnTo>
                  <a:pt x="230505" y="477012"/>
                </a:lnTo>
                <a:lnTo>
                  <a:pt x="311912" y="477012"/>
                </a:lnTo>
                <a:lnTo>
                  <a:pt x="313944" y="475107"/>
                </a:lnTo>
                <a:lnTo>
                  <a:pt x="313944" y="393700"/>
                </a:lnTo>
                <a:close/>
              </a:path>
              <a:path w="673734" h="668020">
                <a:moveTo>
                  <a:pt x="313944" y="274828"/>
                </a:moveTo>
                <a:lnTo>
                  <a:pt x="312039" y="272796"/>
                </a:lnTo>
                <a:lnTo>
                  <a:pt x="230505" y="272796"/>
                </a:lnTo>
                <a:lnTo>
                  <a:pt x="228600" y="274828"/>
                </a:lnTo>
                <a:lnTo>
                  <a:pt x="228600" y="277114"/>
                </a:lnTo>
                <a:lnTo>
                  <a:pt x="228600" y="356108"/>
                </a:lnTo>
                <a:lnTo>
                  <a:pt x="230505" y="358140"/>
                </a:lnTo>
                <a:lnTo>
                  <a:pt x="311912" y="358140"/>
                </a:lnTo>
                <a:lnTo>
                  <a:pt x="313944" y="356235"/>
                </a:lnTo>
                <a:lnTo>
                  <a:pt x="313944" y="274828"/>
                </a:lnTo>
                <a:close/>
              </a:path>
              <a:path w="673734" h="668020">
                <a:moveTo>
                  <a:pt x="443484" y="512572"/>
                </a:moveTo>
                <a:lnTo>
                  <a:pt x="441579" y="510540"/>
                </a:lnTo>
                <a:lnTo>
                  <a:pt x="361569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69" y="595884"/>
                </a:lnTo>
                <a:lnTo>
                  <a:pt x="441579" y="595884"/>
                </a:lnTo>
                <a:lnTo>
                  <a:pt x="443484" y="593979"/>
                </a:lnTo>
                <a:lnTo>
                  <a:pt x="443484" y="512572"/>
                </a:lnTo>
                <a:close/>
              </a:path>
              <a:path w="673734" h="668020">
                <a:moveTo>
                  <a:pt x="443484" y="393700"/>
                </a:moveTo>
                <a:lnTo>
                  <a:pt x="441579" y="391668"/>
                </a:lnTo>
                <a:lnTo>
                  <a:pt x="361569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69" y="477012"/>
                </a:lnTo>
                <a:lnTo>
                  <a:pt x="441579" y="477012"/>
                </a:lnTo>
                <a:lnTo>
                  <a:pt x="443484" y="475107"/>
                </a:lnTo>
                <a:lnTo>
                  <a:pt x="443484" y="393700"/>
                </a:lnTo>
                <a:close/>
              </a:path>
              <a:path w="673734" h="668020">
                <a:moveTo>
                  <a:pt x="443484" y="274828"/>
                </a:moveTo>
                <a:lnTo>
                  <a:pt x="441579" y="272796"/>
                </a:lnTo>
                <a:lnTo>
                  <a:pt x="361569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69" y="358140"/>
                </a:lnTo>
                <a:lnTo>
                  <a:pt x="441579" y="358140"/>
                </a:lnTo>
                <a:lnTo>
                  <a:pt x="443484" y="356235"/>
                </a:lnTo>
                <a:lnTo>
                  <a:pt x="443484" y="274828"/>
                </a:lnTo>
                <a:close/>
              </a:path>
              <a:path w="673734" h="668020">
                <a:moveTo>
                  <a:pt x="574548" y="512572"/>
                </a:moveTo>
                <a:lnTo>
                  <a:pt x="572643" y="510540"/>
                </a:lnTo>
                <a:lnTo>
                  <a:pt x="491109" y="510540"/>
                </a:lnTo>
                <a:lnTo>
                  <a:pt x="489204" y="512572"/>
                </a:lnTo>
                <a:lnTo>
                  <a:pt x="489204" y="514858"/>
                </a:lnTo>
                <a:lnTo>
                  <a:pt x="489204" y="593852"/>
                </a:lnTo>
                <a:lnTo>
                  <a:pt x="491109" y="595884"/>
                </a:lnTo>
                <a:lnTo>
                  <a:pt x="572516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3734" h="668020">
                <a:moveTo>
                  <a:pt x="574548" y="393700"/>
                </a:moveTo>
                <a:lnTo>
                  <a:pt x="572643" y="391668"/>
                </a:lnTo>
                <a:lnTo>
                  <a:pt x="491109" y="391668"/>
                </a:lnTo>
                <a:lnTo>
                  <a:pt x="489204" y="393700"/>
                </a:lnTo>
                <a:lnTo>
                  <a:pt x="489204" y="395986"/>
                </a:lnTo>
                <a:lnTo>
                  <a:pt x="489204" y="474980"/>
                </a:lnTo>
                <a:lnTo>
                  <a:pt x="491109" y="477012"/>
                </a:lnTo>
                <a:lnTo>
                  <a:pt x="572516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3734" h="668020">
                <a:moveTo>
                  <a:pt x="574548" y="274828"/>
                </a:moveTo>
                <a:lnTo>
                  <a:pt x="572643" y="272796"/>
                </a:lnTo>
                <a:lnTo>
                  <a:pt x="491109" y="272796"/>
                </a:lnTo>
                <a:lnTo>
                  <a:pt x="489204" y="274828"/>
                </a:lnTo>
                <a:lnTo>
                  <a:pt x="489204" y="277114"/>
                </a:lnTo>
                <a:lnTo>
                  <a:pt x="489204" y="356108"/>
                </a:lnTo>
                <a:lnTo>
                  <a:pt x="491109" y="358140"/>
                </a:lnTo>
                <a:lnTo>
                  <a:pt x="572516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3734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56"/>
                </a:lnTo>
                <a:lnTo>
                  <a:pt x="641172" y="615073"/>
                </a:lnTo>
                <a:lnTo>
                  <a:pt x="633120" y="627024"/>
                </a:lnTo>
                <a:lnTo>
                  <a:pt x="621207" y="635088"/>
                </a:lnTo>
                <a:lnTo>
                  <a:pt x="606679" y="638048"/>
                </a:lnTo>
                <a:lnTo>
                  <a:pt x="66929" y="638048"/>
                </a:lnTo>
                <a:lnTo>
                  <a:pt x="52387" y="635076"/>
                </a:lnTo>
                <a:lnTo>
                  <a:pt x="40474" y="626973"/>
                </a:lnTo>
                <a:lnTo>
                  <a:pt x="32423" y="615010"/>
                </a:lnTo>
                <a:lnTo>
                  <a:pt x="29464" y="600456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689"/>
                </a:lnTo>
                <a:lnTo>
                  <a:pt x="532384" y="181991"/>
                </a:lnTo>
                <a:lnTo>
                  <a:pt x="516001" y="178689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38" y="158496"/>
                </a:lnTo>
                <a:lnTo>
                  <a:pt x="541223" y="156743"/>
                </a:lnTo>
                <a:lnTo>
                  <a:pt x="548259" y="151980"/>
                </a:lnTo>
                <a:lnTo>
                  <a:pt x="552996" y="144945"/>
                </a:lnTo>
                <a:lnTo>
                  <a:pt x="554736" y="13639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098"/>
                </a:lnTo>
                <a:lnTo>
                  <a:pt x="552996" y="13563"/>
                </a:lnTo>
                <a:lnTo>
                  <a:pt x="548259" y="6527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689"/>
                </a:lnTo>
                <a:lnTo>
                  <a:pt x="336804" y="181991"/>
                </a:lnTo>
                <a:lnTo>
                  <a:pt x="320357" y="178689"/>
                </a:lnTo>
                <a:lnTo>
                  <a:pt x="306959" y="169672"/>
                </a:lnTo>
                <a:lnTo>
                  <a:pt x="297942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59" y="110032"/>
                </a:lnTo>
                <a:lnTo>
                  <a:pt x="313944" y="105321"/>
                </a:lnTo>
                <a:lnTo>
                  <a:pt x="313944" y="136398"/>
                </a:lnTo>
                <a:lnTo>
                  <a:pt x="315671" y="144945"/>
                </a:lnTo>
                <a:lnTo>
                  <a:pt x="320421" y="151980"/>
                </a:lnTo>
                <a:lnTo>
                  <a:pt x="327444" y="156743"/>
                </a:lnTo>
                <a:lnTo>
                  <a:pt x="336042" y="158496"/>
                </a:lnTo>
                <a:lnTo>
                  <a:pt x="344627" y="156743"/>
                </a:lnTo>
                <a:lnTo>
                  <a:pt x="351650" y="151980"/>
                </a:lnTo>
                <a:lnTo>
                  <a:pt x="356400" y="144945"/>
                </a:lnTo>
                <a:lnTo>
                  <a:pt x="358140" y="136398"/>
                </a:lnTo>
                <a:lnTo>
                  <a:pt x="358140" y="104355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8140" y="62484"/>
                </a:lnTo>
                <a:lnTo>
                  <a:pt x="358140" y="22098"/>
                </a:lnTo>
                <a:lnTo>
                  <a:pt x="356400" y="13563"/>
                </a:lnTo>
                <a:lnTo>
                  <a:pt x="351663" y="6527"/>
                </a:lnTo>
                <a:lnTo>
                  <a:pt x="344627" y="1765"/>
                </a:lnTo>
                <a:lnTo>
                  <a:pt x="336042" y="0"/>
                </a:lnTo>
                <a:lnTo>
                  <a:pt x="327444" y="1765"/>
                </a:lnTo>
                <a:lnTo>
                  <a:pt x="320421" y="6527"/>
                </a:lnTo>
                <a:lnTo>
                  <a:pt x="315671" y="13563"/>
                </a:lnTo>
                <a:lnTo>
                  <a:pt x="313944" y="22098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43" y="178689"/>
                </a:lnTo>
                <a:lnTo>
                  <a:pt x="141097" y="181991"/>
                </a:lnTo>
                <a:lnTo>
                  <a:pt x="124714" y="178689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91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70" y="626478"/>
                </a:lnTo>
                <a:lnTo>
                  <a:pt x="19646" y="647801"/>
                </a:lnTo>
                <a:lnTo>
                  <a:pt x="40932" y="662216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16"/>
                </a:lnTo>
                <a:lnTo>
                  <a:pt x="653948" y="647801"/>
                </a:lnTo>
                <a:lnTo>
                  <a:pt x="660514" y="638048"/>
                </a:lnTo>
                <a:lnTo>
                  <a:pt x="668324" y="626478"/>
                </a:lnTo>
                <a:lnTo>
                  <a:pt x="673608" y="600456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802880" y="2727959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4" h="668020">
                <a:moveTo>
                  <a:pt x="184404" y="512572"/>
                </a:moveTo>
                <a:lnTo>
                  <a:pt x="182499" y="510540"/>
                </a:lnTo>
                <a:lnTo>
                  <a:pt x="100965" y="510540"/>
                </a:lnTo>
                <a:lnTo>
                  <a:pt x="99060" y="512572"/>
                </a:lnTo>
                <a:lnTo>
                  <a:pt x="99060" y="514858"/>
                </a:lnTo>
                <a:lnTo>
                  <a:pt x="99060" y="593852"/>
                </a:lnTo>
                <a:lnTo>
                  <a:pt x="100965" y="595884"/>
                </a:lnTo>
                <a:lnTo>
                  <a:pt x="182372" y="595884"/>
                </a:lnTo>
                <a:lnTo>
                  <a:pt x="184404" y="593979"/>
                </a:lnTo>
                <a:lnTo>
                  <a:pt x="184404" y="512572"/>
                </a:lnTo>
                <a:close/>
              </a:path>
              <a:path w="673734" h="668020">
                <a:moveTo>
                  <a:pt x="184404" y="393700"/>
                </a:moveTo>
                <a:lnTo>
                  <a:pt x="182499" y="391668"/>
                </a:lnTo>
                <a:lnTo>
                  <a:pt x="100965" y="391668"/>
                </a:lnTo>
                <a:lnTo>
                  <a:pt x="99060" y="393700"/>
                </a:lnTo>
                <a:lnTo>
                  <a:pt x="99060" y="395986"/>
                </a:lnTo>
                <a:lnTo>
                  <a:pt x="99060" y="474980"/>
                </a:lnTo>
                <a:lnTo>
                  <a:pt x="100965" y="477012"/>
                </a:lnTo>
                <a:lnTo>
                  <a:pt x="182372" y="477012"/>
                </a:lnTo>
                <a:lnTo>
                  <a:pt x="184404" y="475107"/>
                </a:lnTo>
                <a:lnTo>
                  <a:pt x="184404" y="393700"/>
                </a:lnTo>
                <a:close/>
              </a:path>
              <a:path w="673734" h="668020">
                <a:moveTo>
                  <a:pt x="313944" y="512572"/>
                </a:moveTo>
                <a:lnTo>
                  <a:pt x="312039" y="510540"/>
                </a:lnTo>
                <a:lnTo>
                  <a:pt x="230505" y="510540"/>
                </a:lnTo>
                <a:lnTo>
                  <a:pt x="228600" y="512572"/>
                </a:lnTo>
                <a:lnTo>
                  <a:pt x="228600" y="514858"/>
                </a:lnTo>
                <a:lnTo>
                  <a:pt x="228600" y="593852"/>
                </a:lnTo>
                <a:lnTo>
                  <a:pt x="230505" y="595884"/>
                </a:lnTo>
                <a:lnTo>
                  <a:pt x="311912" y="595884"/>
                </a:lnTo>
                <a:lnTo>
                  <a:pt x="313944" y="593979"/>
                </a:lnTo>
                <a:lnTo>
                  <a:pt x="313944" y="512572"/>
                </a:lnTo>
                <a:close/>
              </a:path>
              <a:path w="673734" h="668020">
                <a:moveTo>
                  <a:pt x="313944" y="393700"/>
                </a:moveTo>
                <a:lnTo>
                  <a:pt x="312039" y="391668"/>
                </a:lnTo>
                <a:lnTo>
                  <a:pt x="230505" y="391668"/>
                </a:lnTo>
                <a:lnTo>
                  <a:pt x="228600" y="393700"/>
                </a:lnTo>
                <a:lnTo>
                  <a:pt x="228600" y="395986"/>
                </a:lnTo>
                <a:lnTo>
                  <a:pt x="228600" y="474980"/>
                </a:lnTo>
                <a:lnTo>
                  <a:pt x="230505" y="477012"/>
                </a:lnTo>
                <a:lnTo>
                  <a:pt x="311912" y="477012"/>
                </a:lnTo>
                <a:lnTo>
                  <a:pt x="313944" y="475107"/>
                </a:lnTo>
                <a:lnTo>
                  <a:pt x="313944" y="393700"/>
                </a:lnTo>
                <a:close/>
              </a:path>
              <a:path w="673734" h="668020">
                <a:moveTo>
                  <a:pt x="313944" y="274828"/>
                </a:moveTo>
                <a:lnTo>
                  <a:pt x="312039" y="272796"/>
                </a:lnTo>
                <a:lnTo>
                  <a:pt x="230505" y="272796"/>
                </a:lnTo>
                <a:lnTo>
                  <a:pt x="228600" y="274828"/>
                </a:lnTo>
                <a:lnTo>
                  <a:pt x="228600" y="277114"/>
                </a:lnTo>
                <a:lnTo>
                  <a:pt x="228600" y="356108"/>
                </a:lnTo>
                <a:lnTo>
                  <a:pt x="230505" y="358140"/>
                </a:lnTo>
                <a:lnTo>
                  <a:pt x="311912" y="358140"/>
                </a:lnTo>
                <a:lnTo>
                  <a:pt x="313944" y="356235"/>
                </a:lnTo>
                <a:lnTo>
                  <a:pt x="313944" y="274828"/>
                </a:lnTo>
                <a:close/>
              </a:path>
              <a:path w="673734" h="668020">
                <a:moveTo>
                  <a:pt x="445008" y="512572"/>
                </a:moveTo>
                <a:lnTo>
                  <a:pt x="443103" y="510540"/>
                </a:lnTo>
                <a:lnTo>
                  <a:pt x="361569" y="510540"/>
                </a:lnTo>
                <a:lnTo>
                  <a:pt x="359664" y="512572"/>
                </a:lnTo>
                <a:lnTo>
                  <a:pt x="359664" y="514858"/>
                </a:lnTo>
                <a:lnTo>
                  <a:pt x="359664" y="593852"/>
                </a:lnTo>
                <a:lnTo>
                  <a:pt x="361569" y="595884"/>
                </a:lnTo>
                <a:lnTo>
                  <a:pt x="442976" y="595884"/>
                </a:lnTo>
                <a:lnTo>
                  <a:pt x="445008" y="593979"/>
                </a:lnTo>
                <a:lnTo>
                  <a:pt x="445008" y="512572"/>
                </a:lnTo>
                <a:close/>
              </a:path>
              <a:path w="673734" h="668020">
                <a:moveTo>
                  <a:pt x="445008" y="393700"/>
                </a:moveTo>
                <a:lnTo>
                  <a:pt x="443103" y="391668"/>
                </a:lnTo>
                <a:lnTo>
                  <a:pt x="361569" y="391668"/>
                </a:lnTo>
                <a:lnTo>
                  <a:pt x="359664" y="393700"/>
                </a:lnTo>
                <a:lnTo>
                  <a:pt x="359664" y="395986"/>
                </a:lnTo>
                <a:lnTo>
                  <a:pt x="359664" y="474980"/>
                </a:lnTo>
                <a:lnTo>
                  <a:pt x="361569" y="477012"/>
                </a:lnTo>
                <a:lnTo>
                  <a:pt x="442976" y="477012"/>
                </a:lnTo>
                <a:lnTo>
                  <a:pt x="445008" y="475107"/>
                </a:lnTo>
                <a:lnTo>
                  <a:pt x="445008" y="393700"/>
                </a:lnTo>
                <a:close/>
              </a:path>
              <a:path w="673734" h="668020">
                <a:moveTo>
                  <a:pt x="445008" y="274828"/>
                </a:moveTo>
                <a:lnTo>
                  <a:pt x="443103" y="272796"/>
                </a:lnTo>
                <a:lnTo>
                  <a:pt x="361569" y="272796"/>
                </a:lnTo>
                <a:lnTo>
                  <a:pt x="359664" y="274828"/>
                </a:lnTo>
                <a:lnTo>
                  <a:pt x="359664" y="277114"/>
                </a:lnTo>
                <a:lnTo>
                  <a:pt x="359664" y="356108"/>
                </a:lnTo>
                <a:lnTo>
                  <a:pt x="361569" y="358140"/>
                </a:lnTo>
                <a:lnTo>
                  <a:pt x="442976" y="358140"/>
                </a:lnTo>
                <a:lnTo>
                  <a:pt x="445008" y="356235"/>
                </a:lnTo>
                <a:lnTo>
                  <a:pt x="445008" y="274828"/>
                </a:lnTo>
                <a:close/>
              </a:path>
              <a:path w="673734" h="668020">
                <a:moveTo>
                  <a:pt x="574548" y="512572"/>
                </a:moveTo>
                <a:lnTo>
                  <a:pt x="572643" y="510540"/>
                </a:lnTo>
                <a:lnTo>
                  <a:pt x="491109" y="510540"/>
                </a:lnTo>
                <a:lnTo>
                  <a:pt x="489204" y="512572"/>
                </a:lnTo>
                <a:lnTo>
                  <a:pt x="489204" y="514858"/>
                </a:lnTo>
                <a:lnTo>
                  <a:pt x="489204" y="593852"/>
                </a:lnTo>
                <a:lnTo>
                  <a:pt x="491109" y="595884"/>
                </a:lnTo>
                <a:lnTo>
                  <a:pt x="572516" y="595884"/>
                </a:lnTo>
                <a:lnTo>
                  <a:pt x="574548" y="593979"/>
                </a:lnTo>
                <a:lnTo>
                  <a:pt x="574548" y="512572"/>
                </a:lnTo>
                <a:close/>
              </a:path>
              <a:path w="673734" h="668020">
                <a:moveTo>
                  <a:pt x="574548" y="393700"/>
                </a:moveTo>
                <a:lnTo>
                  <a:pt x="572643" y="391668"/>
                </a:lnTo>
                <a:lnTo>
                  <a:pt x="491109" y="391668"/>
                </a:lnTo>
                <a:lnTo>
                  <a:pt x="489204" y="393700"/>
                </a:lnTo>
                <a:lnTo>
                  <a:pt x="489204" y="395986"/>
                </a:lnTo>
                <a:lnTo>
                  <a:pt x="489204" y="474980"/>
                </a:lnTo>
                <a:lnTo>
                  <a:pt x="491109" y="477012"/>
                </a:lnTo>
                <a:lnTo>
                  <a:pt x="572516" y="477012"/>
                </a:lnTo>
                <a:lnTo>
                  <a:pt x="574548" y="475107"/>
                </a:lnTo>
                <a:lnTo>
                  <a:pt x="574548" y="393700"/>
                </a:lnTo>
                <a:close/>
              </a:path>
              <a:path w="673734" h="668020">
                <a:moveTo>
                  <a:pt x="574548" y="274828"/>
                </a:moveTo>
                <a:lnTo>
                  <a:pt x="572643" y="272796"/>
                </a:lnTo>
                <a:lnTo>
                  <a:pt x="491109" y="272796"/>
                </a:lnTo>
                <a:lnTo>
                  <a:pt x="489204" y="274828"/>
                </a:lnTo>
                <a:lnTo>
                  <a:pt x="489204" y="277114"/>
                </a:lnTo>
                <a:lnTo>
                  <a:pt x="489204" y="356108"/>
                </a:lnTo>
                <a:lnTo>
                  <a:pt x="491109" y="358140"/>
                </a:lnTo>
                <a:lnTo>
                  <a:pt x="572516" y="358140"/>
                </a:lnTo>
                <a:lnTo>
                  <a:pt x="574548" y="356235"/>
                </a:lnTo>
                <a:lnTo>
                  <a:pt x="574548" y="274828"/>
                </a:lnTo>
                <a:close/>
              </a:path>
              <a:path w="673734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56"/>
                </a:lnTo>
                <a:lnTo>
                  <a:pt x="641172" y="615073"/>
                </a:lnTo>
                <a:lnTo>
                  <a:pt x="633120" y="627024"/>
                </a:lnTo>
                <a:lnTo>
                  <a:pt x="621207" y="635088"/>
                </a:lnTo>
                <a:lnTo>
                  <a:pt x="606679" y="638048"/>
                </a:lnTo>
                <a:lnTo>
                  <a:pt x="66929" y="638048"/>
                </a:lnTo>
                <a:lnTo>
                  <a:pt x="52387" y="635076"/>
                </a:lnTo>
                <a:lnTo>
                  <a:pt x="40474" y="626973"/>
                </a:lnTo>
                <a:lnTo>
                  <a:pt x="32423" y="615010"/>
                </a:lnTo>
                <a:lnTo>
                  <a:pt x="29464" y="600456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689"/>
                </a:lnTo>
                <a:lnTo>
                  <a:pt x="532384" y="181991"/>
                </a:lnTo>
                <a:lnTo>
                  <a:pt x="516001" y="178689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6398"/>
                </a:lnTo>
                <a:lnTo>
                  <a:pt x="512267" y="144945"/>
                </a:lnTo>
                <a:lnTo>
                  <a:pt x="517017" y="151980"/>
                </a:lnTo>
                <a:lnTo>
                  <a:pt x="524040" y="156743"/>
                </a:lnTo>
                <a:lnTo>
                  <a:pt x="532638" y="158496"/>
                </a:lnTo>
                <a:lnTo>
                  <a:pt x="541223" y="156743"/>
                </a:lnTo>
                <a:lnTo>
                  <a:pt x="548246" y="151980"/>
                </a:lnTo>
                <a:lnTo>
                  <a:pt x="552996" y="144945"/>
                </a:lnTo>
                <a:lnTo>
                  <a:pt x="554736" y="13639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098"/>
                </a:lnTo>
                <a:lnTo>
                  <a:pt x="552996" y="13563"/>
                </a:lnTo>
                <a:lnTo>
                  <a:pt x="548259" y="6527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27"/>
                </a:lnTo>
                <a:lnTo>
                  <a:pt x="512267" y="13563"/>
                </a:lnTo>
                <a:lnTo>
                  <a:pt x="510540" y="22098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689"/>
                </a:lnTo>
                <a:lnTo>
                  <a:pt x="336804" y="181991"/>
                </a:lnTo>
                <a:lnTo>
                  <a:pt x="320357" y="178689"/>
                </a:lnTo>
                <a:lnTo>
                  <a:pt x="306959" y="169672"/>
                </a:lnTo>
                <a:lnTo>
                  <a:pt x="297942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59" y="110032"/>
                </a:lnTo>
                <a:lnTo>
                  <a:pt x="313944" y="105321"/>
                </a:lnTo>
                <a:lnTo>
                  <a:pt x="313944" y="136398"/>
                </a:lnTo>
                <a:lnTo>
                  <a:pt x="315747" y="144945"/>
                </a:lnTo>
                <a:lnTo>
                  <a:pt x="320649" y="151980"/>
                </a:lnTo>
                <a:lnTo>
                  <a:pt x="327926" y="156743"/>
                </a:lnTo>
                <a:lnTo>
                  <a:pt x="336804" y="158496"/>
                </a:lnTo>
                <a:lnTo>
                  <a:pt x="345668" y="156743"/>
                </a:lnTo>
                <a:lnTo>
                  <a:pt x="352945" y="151980"/>
                </a:lnTo>
                <a:lnTo>
                  <a:pt x="357847" y="144945"/>
                </a:lnTo>
                <a:lnTo>
                  <a:pt x="359664" y="13639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098"/>
                </a:lnTo>
                <a:lnTo>
                  <a:pt x="357847" y="13563"/>
                </a:lnTo>
                <a:lnTo>
                  <a:pt x="352945" y="6527"/>
                </a:lnTo>
                <a:lnTo>
                  <a:pt x="345668" y="1765"/>
                </a:lnTo>
                <a:lnTo>
                  <a:pt x="336804" y="0"/>
                </a:lnTo>
                <a:lnTo>
                  <a:pt x="327926" y="1765"/>
                </a:lnTo>
                <a:lnTo>
                  <a:pt x="320649" y="6527"/>
                </a:lnTo>
                <a:lnTo>
                  <a:pt x="315747" y="13563"/>
                </a:lnTo>
                <a:lnTo>
                  <a:pt x="313944" y="22098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43" y="178689"/>
                </a:lnTo>
                <a:lnTo>
                  <a:pt x="141097" y="181991"/>
                </a:lnTo>
                <a:lnTo>
                  <a:pt x="124714" y="178689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6398"/>
                </a:lnTo>
                <a:lnTo>
                  <a:pt x="120599" y="144945"/>
                </a:lnTo>
                <a:lnTo>
                  <a:pt x="125349" y="151980"/>
                </a:lnTo>
                <a:lnTo>
                  <a:pt x="132372" y="156743"/>
                </a:lnTo>
                <a:lnTo>
                  <a:pt x="140970" y="158496"/>
                </a:lnTo>
                <a:lnTo>
                  <a:pt x="149555" y="156743"/>
                </a:lnTo>
                <a:lnTo>
                  <a:pt x="156591" y="151980"/>
                </a:lnTo>
                <a:lnTo>
                  <a:pt x="161328" y="144945"/>
                </a:lnTo>
                <a:lnTo>
                  <a:pt x="163068" y="13639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098"/>
                </a:lnTo>
                <a:lnTo>
                  <a:pt x="161328" y="13563"/>
                </a:lnTo>
                <a:lnTo>
                  <a:pt x="156591" y="6527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27"/>
                </a:lnTo>
                <a:lnTo>
                  <a:pt x="120599" y="13563"/>
                </a:lnTo>
                <a:lnTo>
                  <a:pt x="118872" y="22098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70" y="626478"/>
                </a:lnTo>
                <a:lnTo>
                  <a:pt x="19646" y="647801"/>
                </a:lnTo>
                <a:lnTo>
                  <a:pt x="40932" y="662216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16"/>
                </a:lnTo>
                <a:lnTo>
                  <a:pt x="653948" y="647801"/>
                </a:lnTo>
                <a:lnTo>
                  <a:pt x="660514" y="638048"/>
                </a:lnTo>
                <a:lnTo>
                  <a:pt x="668324" y="626478"/>
                </a:lnTo>
                <a:lnTo>
                  <a:pt x="673608" y="600456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65352" y="3503803"/>
            <a:ext cx="2432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3</a:t>
            </a:r>
            <a:r>
              <a:rPr sz="1200" spc="-1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months</a:t>
            </a:r>
            <a:r>
              <a:rPr sz="1200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before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your</a:t>
            </a: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 65</a:t>
            </a:r>
            <a:r>
              <a:rPr sz="1200" baseline="24305" dirty="0">
                <a:solidFill>
                  <a:srgbClr val="182756"/>
                </a:solidFill>
                <a:latin typeface="Arial"/>
                <a:cs typeface="Arial"/>
              </a:rPr>
              <a:t>th</a:t>
            </a:r>
            <a:r>
              <a:rPr sz="1200" spc="135" baseline="2430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birthday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6752" y="3503803"/>
            <a:ext cx="2294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3</a:t>
            </a:r>
            <a:r>
              <a:rPr sz="1200" spc="-1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months</a:t>
            </a:r>
            <a:r>
              <a:rPr sz="1200" spc="-2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after</a:t>
            </a:r>
            <a:r>
              <a:rPr sz="1200" b="1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your </a:t>
            </a: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65</a:t>
            </a:r>
            <a:r>
              <a:rPr sz="1200" baseline="24305" dirty="0">
                <a:solidFill>
                  <a:srgbClr val="182756"/>
                </a:solidFill>
                <a:latin typeface="Arial"/>
                <a:cs typeface="Arial"/>
              </a:rPr>
              <a:t>th</a:t>
            </a:r>
            <a:r>
              <a:rPr sz="1200" spc="135" baseline="2430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birthday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5641" y="2844165"/>
            <a:ext cx="2367915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82756"/>
                </a:solidFill>
                <a:latin typeface="Arial"/>
                <a:cs typeface="Arial"/>
              </a:rPr>
              <a:t>65</a:t>
            </a:r>
            <a:endParaRPr sz="36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9"/>
              </a:spcBef>
            </a:pP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The</a:t>
            </a: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 month</a:t>
            </a:r>
            <a:r>
              <a:rPr sz="1200" b="1" spc="1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of </a:t>
            </a:r>
            <a:r>
              <a:rPr sz="1200" b="1" spc="-10" dirty="0">
                <a:solidFill>
                  <a:srgbClr val="182756"/>
                </a:solidFill>
                <a:latin typeface="Arial"/>
                <a:cs typeface="Arial"/>
              </a:rPr>
              <a:t>your</a:t>
            </a:r>
            <a:r>
              <a:rPr sz="1200" b="1" spc="1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65</a:t>
            </a:r>
            <a:r>
              <a:rPr sz="1200" b="1" baseline="24305" dirty="0">
                <a:solidFill>
                  <a:srgbClr val="182756"/>
                </a:solidFill>
                <a:latin typeface="Arial"/>
                <a:cs typeface="Arial"/>
              </a:rPr>
              <a:t>th</a:t>
            </a:r>
            <a:r>
              <a:rPr sz="1200" b="1" spc="127" baseline="2430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birthday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7255" y="5246376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39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43"/>
                </a:lnTo>
                <a:lnTo>
                  <a:pt x="642569" y="615048"/>
                </a:lnTo>
                <a:lnTo>
                  <a:pt x="634504" y="626999"/>
                </a:lnTo>
                <a:lnTo>
                  <a:pt x="622554" y="635063"/>
                </a:lnTo>
                <a:lnTo>
                  <a:pt x="607949" y="638009"/>
                </a:lnTo>
                <a:lnTo>
                  <a:pt x="67183" y="638009"/>
                </a:lnTo>
                <a:lnTo>
                  <a:pt x="52514" y="635050"/>
                </a:lnTo>
                <a:lnTo>
                  <a:pt x="40576" y="626973"/>
                </a:lnTo>
                <a:lnTo>
                  <a:pt x="32524" y="615022"/>
                </a:lnTo>
                <a:lnTo>
                  <a:pt x="29591" y="600443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701"/>
                </a:lnTo>
                <a:lnTo>
                  <a:pt x="533654" y="181991"/>
                </a:lnTo>
                <a:lnTo>
                  <a:pt x="517182" y="178701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45" y="110032"/>
                </a:lnTo>
                <a:lnTo>
                  <a:pt x="510540" y="105460"/>
                </a:lnTo>
                <a:lnTo>
                  <a:pt x="510540" y="137668"/>
                </a:lnTo>
                <a:lnTo>
                  <a:pt x="512343" y="146367"/>
                </a:lnTo>
                <a:lnTo>
                  <a:pt x="517245" y="153466"/>
                </a:lnTo>
                <a:lnTo>
                  <a:pt x="524522" y="158267"/>
                </a:lnTo>
                <a:lnTo>
                  <a:pt x="533400" y="160020"/>
                </a:lnTo>
                <a:lnTo>
                  <a:pt x="542264" y="158267"/>
                </a:lnTo>
                <a:lnTo>
                  <a:pt x="549541" y="153466"/>
                </a:lnTo>
                <a:lnTo>
                  <a:pt x="554443" y="146367"/>
                </a:lnTo>
                <a:lnTo>
                  <a:pt x="556260" y="137668"/>
                </a:lnTo>
                <a:lnTo>
                  <a:pt x="556260" y="105194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6260" y="62484"/>
                </a:lnTo>
                <a:lnTo>
                  <a:pt x="556260" y="22352"/>
                </a:lnTo>
                <a:lnTo>
                  <a:pt x="554443" y="13665"/>
                </a:lnTo>
                <a:lnTo>
                  <a:pt x="549541" y="6565"/>
                </a:lnTo>
                <a:lnTo>
                  <a:pt x="542264" y="1765"/>
                </a:lnTo>
                <a:lnTo>
                  <a:pt x="533400" y="0"/>
                </a:lnTo>
                <a:lnTo>
                  <a:pt x="524522" y="1765"/>
                </a:lnTo>
                <a:lnTo>
                  <a:pt x="517245" y="6565"/>
                </a:lnTo>
                <a:lnTo>
                  <a:pt x="512343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701"/>
                </a:lnTo>
                <a:lnTo>
                  <a:pt x="337566" y="181991"/>
                </a:lnTo>
                <a:lnTo>
                  <a:pt x="321119" y="178701"/>
                </a:lnTo>
                <a:lnTo>
                  <a:pt x="307721" y="169672"/>
                </a:lnTo>
                <a:lnTo>
                  <a:pt x="298704" y="156273"/>
                </a:lnTo>
                <a:lnTo>
                  <a:pt x="295402" y="139827"/>
                </a:lnTo>
                <a:lnTo>
                  <a:pt x="298704" y="123444"/>
                </a:lnTo>
                <a:lnTo>
                  <a:pt x="307721" y="110032"/>
                </a:lnTo>
                <a:lnTo>
                  <a:pt x="315468" y="104813"/>
                </a:lnTo>
                <a:lnTo>
                  <a:pt x="315468" y="137668"/>
                </a:lnTo>
                <a:lnTo>
                  <a:pt x="317195" y="146367"/>
                </a:lnTo>
                <a:lnTo>
                  <a:pt x="321945" y="153466"/>
                </a:lnTo>
                <a:lnTo>
                  <a:pt x="328968" y="158267"/>
                </a:lnTo>
                <a:lnTo>
                  <a:pt x="337566" y="160020"/>
                </a:lnTo>
                <a:lnTo>
                  <a:pt x="346151" y="158267"/>
                </a:lnTo>
                <a:lnTo>
                  <a:pt x="353187" y="153466"/>
                </a:lnTo>
                <a:lnTo>
                  <a:pt x="357924" y="146367"/>
                </a:lnTo>
                <a:lnTo>
                  <a:pt x="359664" y="13766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924" y="13665"/>
                </a:lnTo>
                <a:lnTo>
                  <a:pt x="353187" y="6565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32" y="6565"/>
                </a:lnTo>
                <a:lnTo>
                  <a:pt x="317195" y="13665"/>
                </a:lnTo>
                <a:lnTo>
                  <a:pt x="315468" y="22352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24" y="178701"/>
                </a:lnTo>
                <a:lnTo>
                  <a:pt x="141478" y="181991"/>
                </a:lnTo>
                <a:lnTo>
                  <a:pt x="125031" y="178701"/>
                </a:lnTo>
                <a:lnTo>
                  <a:pt x="111633" y="169672"/>
                </a:lnTo>
                <a:lnTo>
                  <a:pt x="102603" y="156273"/>
                </a:lnTo>
                <a:lnTo>
                  <a:pt x="99314" y="139827"/>
                </a:lnTo>
                <a:lnTo>
                  <a:pt x="102603" y="123444"/>
                </a:lnTo>
                <a:lnTo>
                  <a:pt x="111633" y="110032"/>
                </a:lnTo>
                <a:lnTo>
                  <a:pt x="118872" y="105156"/>
                </a:lnTo>
                <a:lnTo>
                  <a:pt x="118872" y="137668"/>
                </a:lnTo>
                <a:lnTo>
                  <a:pt x="120599" y="146367"/>
                </a:lnTo>
                <a:lnTo>
                  <a:pt x="125349" y="153466"/>
                </a:lnTo>
                <a:lnTo>
                  <a:pt x="132372" y="158267"/>
                </a:lnTo>
                <a:lnTo>
                  <a:pt x="140970" y="160020"/>
                </a:lnTo>
                <a:lnTo>
                  <a:pt x="149555" y="158267"/>
                </a:lnTo>
                <a:lnTo>
                  <a:pt x="156591" y="153466"/>
                </a:lnTo>
                <a:lnTo>
                  <a:pt x="161328" y="146367"/>
                </a:lnTo>
                <a:lnTo>
                  <a:pt x="163068" y="137668"/>
                </a:lnTo>
                <a:lnTo>
                  <a:pt x="163068" y="104470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28" y="13665"/>
                </a:lnTo>
                <a:lnTo>
                  <a:pt x="156578" y="6565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36" y="6565"/>
                </a:lnTo>
                <a:lnTo>
                  <a:pt x="120599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43"/>
                </a:lnTo>
                <a:lnTo>
                  <a:pt x="5295" y="626491"/>
                </a:lnTo>
                <a:lnTo>
                  <a:pt x="19723" y="647814"/>
                </a:lnTo>
                <a:lnTo>
                  <a:pt x="41084" y="662228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28"/>
                </a:lnTo>
                <a:lnTo>
                  <a:pt x="655396" y="647814"/>
                </a:lnTo>
                <a:lnTo>
                  <a:pt x="662025" y="638009"/>
                </a:lnTo>
                <a:lnTo>
                  <a:pt x="669823" y="626491"/>
                </a:lnTo>
                <a:lnTo>
                  <a:pt x="675132" y="600443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701036" y="5272880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5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43"/>
                </a:lnTo>
                <a:lnTo>
                  <a:pt x="641172" y="615048"/>
                </a:lnTo>
                <a:lnTo>
                  <a:pt x="633120" y="626999"/>
                </a:lnTo>
                <a:lnTo>
                  <a:pt x="621207" y="635063"/>
                </a:lnTo>
                <a:lnTo>
                  <a:pt x="606679" y="638009"/>
                </a:lnTo>
                <a:lnTo>
                  <a:pt x="66929" y="638009"/>
                </a:lnTo>
                <a:lnTo>
                  <a:pt x="52387" y="635050"/>
                </a:lnTo>
                <a:lnTo>
                  <a:pt x="40474" y="626973"/>
                </a:lnTo>
                <a:lnTo>
                  <a:pt x="32423" y="615022"/>
                </a:lnTo>
                <a:lnTo>
                  <a:pt x="29464" y="600443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701"/>
                </a:lnTo>
                <a:lnTo>
                  <a:pt x="532384" y="181991"/>
                </a:lnTo>
                <a:lnTo>
                  <a:pt x="516001" y="178701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7668"/>
                </a:lnTo>
                <a:lnTo>
                  <a:pt x="512267" y="146367"/>
                </a:lnTo>
                <a:lnTo>
                  <a:pt x="517017" y="153466"/>
                </a:lnTo>
                <a:lnTo>
                  <a:pt x="524040" y="158267"/>
                </a:lnTo>
                <a:lnTo>
                  <a:pt x="532638" y="160020"/>
                </a:lnTo>
                <a:lnTo>
                  <a:pt x="541223" y="158267"/>
                </a:lnTo>
                <a:lnTo>
                  <a:pt x="548246" y="153466"/>
                </a:lnTo>
                <a:lnTo>
                  <a:pt x="552996" y="146367"/>
                </a:lnTo>
                <a:lnTo>
                  <a:pt x="554736" y="13766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352"/>
                </a:lnTo>
                <a:lnTo>
                  <a:pt x="552996" y="13665"/>
                </a:lnTo>
                <a:lnTo>
                  <a:pt x="548259" y="6565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65"/>
                </a:lnTo>
                <a:lnTo>
                  <a:pt x="512267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701"/>
                </a:lnTo>
                <a:lnTo>
                  <a:pt x="336791" y="181991"/>
                </a:lnTo>
                <a:lnTo>
                  <a:pt x="320357" y="178701"/>
                </a:lnTo>
                <a:lnTo>
                  <a:pt x="306946" y="169672"/>
                </a:lnTo>
                <a:lnTo>
                  <a:pt x="297929" y="156273"/>
                </a:lnTo>
                <a:lnTo>
                  <a:pt x="294640" y="139827"/>
                </a:lnTo>
                <a:lnTo>
                  <a:pt x="297929" y="123444"/>
                </a:lnTo>
                <a:lnTo>
                  <a:pt x="306946" y="110032"/>
                </a:lnTo>
                <a:lnTo>
                  <a:pt x="313944" y="105321"/>
                </a:lnTo>
                <a:lnTo>
                  <a:pt x="313944" y="137668"/>
                </a:lnTo>
                <a:lnTo>
                  <a:pt x="315747" y="146367"/>
                </a:lnTo>
                <a:lnTo>
                  <a:pt x="320649" y="153466"/>
                </a:lnTo>
                <a:lnTo>
                  <a:pt x="327926" y="158267"/>
                </a:lnTo>
                <a:lnTo>
                  <a:pt x="336791" y="160020"/>
                </a:lnTo>
                <a:lnTo>
                  <a:pt x="345668" y="158267"/>
                </a:lnTo>
                <a:lnTo>
                  <a:pt x="352945" y="153466"/>
                </a:lnTo>
                <a:lnTo>
                  <a:pt x="357847" y="146367"/>
                </a:lnTo>
                <a:lnTo>
                  <a:pt x="359664" y="13766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847" y="13665"/>
                </a:lnTo>
                <a:lnTo>
                  <a:pt x="352945" y="6565"/>
                </a:lnTo>
                <a:lnTo>
                  <a:pt x="345668" y="1765"/>
                </a:lnTo>
                <a:lnTo>
                  <a:pt x="336791" y="0"/>
                </a:lnTo>
                <a:lnTo>
                  <a:pt x="327926" y="1765"/>
                </a:lnTo>
                <a:lnTo>
                  <a:pt x="320649" y="6565"/>
                </a:lnTo>
                <a:lnTo>
                  <a:pt x="315747" y="13665"/>
                </a:lnTo>
                <a:lnTo>
                  <a:pt x="313944" y="22352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43" y="178701"/>
                </a:lnTo>
                <a:lnTo>
                  <a:pt x="141097" y="181991"/>
                </a:lnTo>
                <a:lnTo>
                  <a:pt x="124714" y="178701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7668"/>
                </a:lnTo>
                <a:lnTo>
                  <a:pt x="120599" y="146367"/>
                </a:lnTo>
                <a:lnTo>
                  <a:pt x="125349" y="153466"/>
                </a:lnTo>
                <a:lnTo>
                  <a:pt x="132372" y="158267"/>
                </a:lnTo>
                <a:lnTo>
                  <a:pt x="140970" y="160020"/>
                </a:lnTo>
                <a:lnTo>
                  <a:pt x="149555" y="158267"/>
                </a:lnTo>
                <a:lnTo>
                  <a:pt x="156591" y="153466"/>
                </a:lnTo>
                <a:lnTo>
                  <a:pt x="161328" y="146367"/>
                </a:lnTo>
                <a:lnTo>
                  <a:pt x="163068" y="13766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28" y="13665"/>
                </a:lnTo>
                <a:lnTo>
                  <a:pt x="156578" y="6565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36" y="6565"/>
                </a:lnTo>
                <a:lnTo>
                  <a:pt x="120599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43"/>
                </a:lnTo>
                <a:lnTo>
                  <a:pt x="5270" y="626491"/>
                </a:lnTo>
                <a:lnTo>
                  <a:pt x="19646" y="647814"/>
                </a:lnTo>
                <a:lnTo>
                  <a:pt x="40932" y="662228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28"/>
                </a:lnTo>
                <a:lnTo>
                  <a:pt x="653948" y="647814"/>
                </a:lnTo>
                <a:lnTo>
                  <a:pt x="660552" y="638009"/>
                </a:lnTo>
                <a:lnTo>
                  <a:pt x="668324" y="626491"/>
                </a:lnTo>
                <a:lnTo>
                  <a:pt x="673608" y="600443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601050" y="5246376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39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43"/>
                </a:lnTo>
                <a:lnTo>
                  <a:pt x="642569" y="615048"/>
                </a:lnTo>
                <a:lnTo>
                  <a:pt x="634504" y="626999"/>
                </a:lnTo>
                <a:lnTo>
                  <a:pt x="622554" y="635063"/>
                </a:lnTo>
                <a:lnTo>
                  <a:pt x="607949" y="638009"/>
                </a:lnTo>
                <a:lnTo>
                  <a:pt x="67183" y="638009"/>
                </a:lnTo>
                <a:lnTo>
                  <a:pt x="52514" y="635050"/>
                </a:lnTo>
                <a:lnTo>
                  <a:pt x="40576" y="626973"/>
                </a:lnTo>
                <a:lnTo>
                  <a:pt x="32524" y="615022"/>
                </a:lnTo>
                <a:lnTo>
                  <a:pt x="29591" y="600443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701"/>
                </a:lnTo>
                <a:lnTo>
                  <a:pt x="533654" y="181991"/>
                </a:lnTo>
                <a:lnTo>
                  <a:pt x="517182" y="178701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45" y="110032"/>
                </a:lnTo>
                <a:lnTo>
                  <a:pt x="510540" y="105460"/>
                </a:lnTo>
                <a:lnTo>
                  <a:pt x="510540" y="137668"/>
                </a:lnTo>
                <a:lnTo>
                  <a:pt x="512267" y="146367"/>
                </a:lnTo>
                <a:lnTo>
                  <a:pt x="517004" y="153466"/>
                </a:lnTo>
                <a:lnTo>
                  <a:pt x="524040" y="158267"/>
                </a:lnTo>
                <a:lnTo>
                  <a:pt x="532638" y="160020"/>
                </a:lnTo>
                <a:lnTo>
                  <a:pt x="541223" y="158267"/>
                </a:lnTo>
                <a:lnTo>
                  <a:pt x="548259" y="153466"/>
                </a:lnTo>
                <a:lnTo>
                  <a:pt x="552996" y="146367"/>
                </a:lnTo>
                <a:lnTo>
                  <a:pt x="554736" y="137668"/>
                </a:lnTo>
                <a:lnTo>
                  <a:pt x="554736" y="104165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4736" y="62484"/>
                </a:lnTo>
                <a:lnTo>
                  <a:pt x="554736" y="22352"/>
                </a:lnTo>
                <a:lnTo>
                  <a:pt x="552996" y="13665"/>
                </a:lnTo>
                <a:lnTo>
                  <a:pt x="548259" y="6565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65"/>
                </a:lnTo>
                <a:lnTo>
                  <a:pt x="512267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701"/>
                </a:lnTo>
                <a:lnTo>
                  <a:pt x="337566" y="181991"/>
                </a:lnTo>
                <a:lnTo>
                  <a:pt x="321119" y="178701"/>
                </a:lnTo>
                <a:lnTo>
                  <a:pt x="307708" y="169672"/>
                </a:lnTo>
                <a:lnTo>
                  <a:pt x="298704" y="156273"/>
                </a:lnTo>
                <a:lnTo>
                  <a:pt x="295402" y="139827"/>
                </a:lnTo>
                <a:lnTo>
                  <a:pt x="298704" y="123444"/>
                </a:lnTo>
                <a:lnTo>
                  <a:pt x="307708" y="110032"/>
                </a:lnTo>
                <a:lnTo>
                  <a:pt x="315468" y="104800"/>
                </a:lnTo>
                <a:lnTo>
                  <a:pt x="315468" y="137668"/>
                </a:lnTo>
                <a:lnTo>
                  <a:pt x="317195" y="146367"/>
                </a:lnTo>
                <a:lnTo>
                  <a:pt x="321945" y="153466"/>
                </a:lnTo>
                <a:lnTo>
                  <a:pt x="328968" y="158267"/>
                </a:lnTo>
                <a:lnTo>
                  <a:pt x="337566" y="160020"/>
                </a:lnTo>
                <a:lnTo>
                  <a:pt x="346151" y="158267"/>
                </a:lnTo>
                <a:lnTo>
                  <a:pt x="353187" y="153466"/>
                </a:lnTo>
                <a:lnTo>
                  <a:pt x="357924" y="146367"/>
                </a:lnTo>
                <a:lnTo>
                  <a:pt x="359664" y="13766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924" y="13665"/>
                </a:lnTo>
                <a:lnTo>
                  <a:pt x="353187" y="6565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45" y="6565"/>
                </a:lnTo>
                <a:lnTo>
                  <a:pt x="317195" y="13665"/>
                </a:lnTo>
                <a:lnTo>
                  <a:pt x="315468" y="22352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24" y="178701"/>
                </a:lnTo>
                <a:lnTo>
                  <a:pt x="141478" y="181991"/>
                </a:lnTo>
                <a:lnTo>
                  <a:pt x="125031" y="178701"/>
                </a:lnTo>
                <a:lnTo>
                  <a:pt x="111620" y="169672"/>
                </a:lnTo>
                <a:lnTo>
                  <a:pt x="102616" y="156273"/>
                </a:lnTo>
                <a:lnTo>
                  <a:pt x="99314" y="139827"/>
                </a:lnTo>
                <a:lnTo>
                  <a:pt x="102616" y="123444"/>
                </a:lnTo>
                <a:lnTo>
                  <a:pt x="111620" y="110032"/>
                </a:lnTo>
                <a:lnTo>
                  <a:pt x="118872" y="105143"/>
                </a:lnTo>
                <a:lnTo>
                  <a:pt x="118872" y="137668"/>
                </a:lnTo>
                <a:lnTo>
                  <a:pt x="120599" y="146367"/>
                </a:lnTo>
                <a:lnTo>
                  <a:pt x="125349" y="153466"/>
                </a:lnTo>
                <a:lnTo>
                  <a:pt x="132372" y="158267"/>
                </a:lnTo>
                <a:lnTo>
                  <a:pt x="140970" y="160020"/>
                </a:lnTo>
                <a:lnTo>
                  <a:pt x="149555" y="158267"/>
                </a:lnTo>
                <a:lnTo>
                  <a:pt x="156591" y="153466"/>
                </a:lnTo>
                <a:lnTo>
                  <a:pt x="161328" y="146367"/>
                </a:lnTo>
                <a:lnTo>
                  <a:pt x="163068" y="137668"/>
                </a:lnTo>
                <a:lnTo>
                  <a:pt x="163068" y="104470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28" y="13665"/>
                </a:lnTo>
                <a:lnTo>
                  <a:pt x="156591" y="6565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65"/>
                </a:lnTo>
                <a:lnTo>
                  <a:pt x="120599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43"/>
                </a:lnTo>
                <a:lnTo>
                  <a:pt x="5295" y="626491"/>
                </a:lnTo>
                <a:lnTo>
                  <a:pt x="19723" y="647814"/>
                </a:lnTo>
                <a:lnTo>
                  <a:pt x="41084" y="662228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28"/>
                </a:lnTo>
                <a:lnTo>
                  <a:pt x="655396" y="647814"/>
                </a:lnTo>
                <a:lnTo>
                  <a:pt x="662025" y="638009"/>
                </a:lnTo>
                <a:lnTo>
                  <a:pt x="669823" y="626491"/>
                </a:lnTo>
                <a:lnTo>
                  <a:pt x="675132" y="600443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640449" y="5228488"/>
            <a:ext cx="673735" cy="668020"/>
          </a:xfrm>
          <a:custGeom>
            <a:avLst/>
            <a:gdLst/>
            <a:ahLst/>
            <a:cxnLst/>
            <a:rect l="l" t="t" r="r" b="b"/>
            <a:pathLst>
              <a:path w="673735" h="668020">
                <a:moveTo>
                  <a:pt x="673608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43"/>
                </a:lnTo>
                <a:lnTo>
                  <a:pt x="641172" y="615048"/>
                </a:lnTo>
                <a:lnTo>
                  <a:pt x="633120" y="626999"/>
                </a:lnTo>
                <a:lnTo>
                  <a:pt x="621207" y="635063"/>
                </a:lnTo>
                <a:lnTo>
                  <a:pt x="606679" y="638009"/>
                </a:lnTo>
                <a:lnTo>
                  <a:pt x="66929" y="638009"/>
                </a:lnTo>
                <a:lnTo>
                  <a:pt x="52387" y="635050"/>
                </a:lnTo>
                <a:lnTo>
                  <a:pt x="40474" y="626973"/>
                </a:lnTo>
                <a:lnTo>
                  <a:pt x="32423" y="615022"/>
                </a:lnTo>
                <a:lnTo>
                  <a:pt x="29464" y="600443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701"/>
                </a:lnTo>
                <a:lnTo>
                  <a:pt x="532384" y="181991"/>
                </a:lnTo>
                <a:lnTo>
                  <a:pt x="516001" y="178701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7668"/>
                </a:lnTo>
                <a:lnTo>
                  <a:pt x="512267" y="146367"/>
                </a:lnTo>
                <a:lnTo>
                  <a:pt x="517017" y="153466"/>
                </a:lnTo>
                <a:lnTo>
                  <a:pt x="524040" y="158267"/>
                </a:lnTo>
                <a:lnTo>
                  <a:pt x="532638" y="160020"/>
                </a:lnTo>
                <a:lnTo>
                  <a:pt x="541223" y="158267"/>
                </a:lnTo>
                <a:lnTo>
                  <a:pt x="548259" y="153466"/>
                </a:lnTo>
                <a:lnTo>
                  <a:pt x="552996" y="146367"/>
                </a:lnTo>
                <a:lnTo>
                  <a:pt x="554736" y="13766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352"/>
                </a:lnTo>
                <a:lnTo>
                  <a:pt x="552996" y="13665"/>
                </a:lnTo>
                <a:lnTo>
                  <a:pt x="548259" y="6565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65"/>
                </a:lnTo>
                <a:lnTo>
                  <a:pt x="512267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701"/>
                </a:lnTo>
                <a:lnTo>
                  <a:pt x="336804" y="181991"/>
                </a:lnTo>
                <a:lnTo>
                  <a:pt x="320357" y="178701"/>
                </a:lnTo>
                <a:lnTo>
                  <a:pt x="306959" y="169672"/>
                </a:lnTo>
                <a:lnTo>
                  <a:pt x="297942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59" y="110032"/>
                </a:lnTo>
                <a:lnTo>
                  <a:pt x="313944" y="105321"/>
                </a:lnTo>
                <a:lnTo>
                  <a:pt x="313944" y="137668"/>
                </a:lnTo>
                <a:lnTo>
                  <a:pt x="315747" y="146367"/>
                </a:lnTo>
                <a:lnTo>
                  <a:pt x="320649" y="153466"/>
                </a:lnTo>
                <a:lnTo>
                  <a:pt x="327926" y="158267"/>
                </a:lnTo>
                <a:lnTo>
                  <a:pt x="336804" y="160020"/>
                </a:lnTo>
                <a:lnTo>
                  <a:pt x="345668" y="158267"/>
                </a:lnTo>
                <a:lnTo>
                  <a:pt x="352945" y="153466"/>
                </a:lnTo>
                <a:lnTo>
                  <a:pt x="357847" y="146367"/>
                </a:lnTo>
                <a:lnTo>
                  <a:pt x="359664" y="13766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847" y="13665"/>
                </a:lnTo>
                <a:lnTo>
                  <a:pt x="352945" y="6565"/>
                </a:lnTo>
                <a:lnTo>
                  <a:pt x="345668" y="1765"/>
                </a:lnTo>
                <a:lnTo>
                  <a:pt x="336804" y="0"/>
                </a:lnTo>
                <a:lnTo>
                  <a:pt x="327926" y="1765"/>
                </a:lnTo>
                <a:lnTo>
                  <a:pt x="320649" y="6565"/>
                </a:lnTo>
                <a:lnTo>
                  <a:pt x="315747" y="13665"/>
                </a:lnTo>
                <a:lnTo>
                  <a:pt x="313944" y="22352"/>
                </a:lnTo>
                <a:lnTo>
                  <a:pt x="313944" y="62484"/>
                </a:lnTo>
                <a:lnTo>
                  <a:pt x="183261" y="62484"/>
                </a:lnTo>
                <a:lnTo>
                  <a:pt x="183261" y="139827"/>
                </a:lnTo>
                <a:lnTo>
                  <a:pt x="179959" y="156273"/>
                </a:lnTo>
                <a:lnTo>
                  <a:pt x="170942" y="169672"/>
                </a:lnTo>
                <a:lnTo>
                  <a:pt x="157543" y="178701"/>
                </a:lnTo>
                <a:lnTo>
                  <a:pt x="141097" y="181991"/>
                </a:lnTo>
                <a:lnTo>
                  <a:pt x="124714" y="178701"/>
                </a:lnTo>
                <a:lnTo>
                  <a:pt x="111353" y="169672"/>
                </a:lnTo>
                <a:lnTo>
                  <a:pt x="102349" y="156273"/>
                </a:lnTo>
                <a:lnTo>
                  <a:pt x="99060" y="139827"/>
                </a:lnTo>
                <a:lnTo>
                  <a:pt x="102349" y="123444"/>
                </a:lnTo>
                <a:lnTo>
                  <a:pt x="111353" y="110032"/>
                </a:lnTo>
                <a:lnTo>
                  <a:pt x="118872" y="104952"/>
                </a:lnTo>
                <a:lnTo>
                  <a:pt x="118872" y="137668"/>
                </a:lnTo>
                <a:lnTo>
                  <a:pt x="120599" y="146367"/>
                </a:lnTo>
                <a:lnTo>
                  <a:pt x="125349" y="153466"/>
                </a:lnTo>
                <a:lnTo>
                  <a:pt x="132372" y="158267"/>
                </a:lnTo>
                <a:lnTo>
                  <a:pt x="140970" y="160020"/>
                </a:lnTo>
                <a:lnTo>
                  <a:pt x="149555" y="158267"/>
                </a:lnTo>
                <a:lnTo>
                  <a:pt x="156578" y="153466"/>
                </a:lnTo>
                <a:lnTo>
                  <a:pt x="161328" y="146367"/>
                </a:lnTo>
                <a:lnTo>
                  <a:pt x="163068" y="137668"/>
                </a:lnTo>
                <a:lnTo>
                  <a:pt x="163068" y="104724"/>
                </a:lnTo>
                <a:lnTo>
                  <a:pt x="170942" y="110032"/>
                </a:lnTo>
                <a:lnTo>
                  <a:pt x="179959" y="123444"/>
                </a:lnTo>
                <a:lnTo>
                  <a:pt x="183261" y="139827"/>
                </a:lnTo>
                <a:lnTo>
                  <a:pt x="183261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28" y="13665"/>
                </a:lnTo>
                <a:lnTo>
                  <a:pt x="156591" y="6565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65"/>
                </a:lnTo>
                <a:lnTo>
                  <a:pt x="120599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6929" y="62484"/>
                </a:lnTo>
                <a:lnTo>
                  <a:pt x="40932" y="67792"/>
                </a:lnTo>
                <a:lnTo>
                  <a:pt x="19646" y="82207"/>
                </a:lnTo>
                <a:lnTo>
                  <a:pt x="5270" y="103530"/>
                </a:lnTo>
                <a:lnTo>
                  <a:pt x="0" y="129540"/>
                </a:lnTo>
                <a:lnTo>
                  <a:pt x="0" y="600443"/>
                </a:lnTo>
                <a:lnTo>
                  <a:pt x="5270" y="626491"/>
                </a:lnTo>
                <a:lnTo>
                  <a:pt x="19646" y="647814"/>
                </a:lnTo>
                <a:lnTo>
                  <a:pt x="40932" y="662228"/>
                </a:lnTo>
                <a:lnTo>
                  <a:pt x="66929" y="667512"/>
                </a:lnTo>
                <a:lnTo>
                  <a:pt x="606679" y="667512"/>
                </a:lnTo>
                <a:lnTo>
                  <a:pt x="632663" y="662228"/>
                </a:lnTo>
                <a:lnTo>
                  <a:pt x="653948" y="647814"/>
                </a:lnTo>
                <a:lnTo>
                  <a:pt x="660552" y="638009"/>
                </a:lnTo>
                <a:lnTo>
                  <a:pt x="668324" y="626491"/>
                </a:lnTo>
                <a:lnTo>
                  <a:pt x="673608" y="600443"/>
                </a:lnTo>
                <a:lnTo>
                  <a:pt x="673608" y="231267"/>
                </a:lnTo>
                <a:lnTo>
                  <a:pt x="673608" y="181991"/>
                </a:lnTo>
                <a:lnTo>
                  <a:pt x="673608" y="12954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5739510" y="5495340"/>
            <a:ext cx="475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82756"/>
                </a:solidFill>
                <a:latin typeface="Arial"/>
                <a:cs typeface="Arial"/>
              </a:rPr>
              <a:t>J</a:t>
            </a:r>
            <a:r>
              <a:rPr sz="1800" b="1" spc="-65" dirty="0">
                <a:solidFill>
                  <a:srgbClr val="182756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182756"/>
                </a:solidFill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38200" y="5495340"/>
            <a:ext cx="373062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55040" algn="l"/>
                <a:tab pos="1868805" algn="l"/>
              </a:tabLst>
            </a:pPr>
            <a:r>
              <a:rPr sz="1800" b="1" dirty="0">
                <a:latin typeface="Arial"/>
                <a:cs typeface="Arial"/>
              </a:rPr>
              <a:t>OCT	NOV	</a:t>
            </a:r>
            <a:r>
              <a:rPr sz="1800" b="1" spc="-5" dirty="0">
                <a:latin typeface="Arial"/>
                <a:cs typeface="Arial"/>
              </a:rPr>
              <a:t>DEC</a:t>
            </a:r>
            <a:endParaRPr sz="18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795"/>
              </a:spcBef>
            </a:pPr>
            <a:r>
              <a:rPr b="1" dirty="0">
                <a:solidFill>
                  <a:srgbClr val="182756"/>
                </a:solidFill>
                <a:latin typeface="Arial"/>
                <a:cs typeface="Arial"/>
              </a:rPr>
              <a:t>October</a:t>
            </a:r>
            <a:r>
              <a:rPr b="1" spc="-3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82756"/>
                </a:solidFill>
                <a:latin typeface="Arial"/>
                <a:cs typeface="Arial"/>
              </a:rPr>
              <a:t>15</a:t>
            </a:r>
            <a:r>
              <a:rPr b="1" spc="142" baseline="2430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82756"/>
                </a:solidFill>
                <a:latin typeface="Arial"/>
                <a:cs typeface="Arial"/>
              </a:rPr>
              <a:t>through</a:t>
            </a:r>
            <a:r>
              <a:rPr b="1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82756"/>
                </a:solidFill>
                <a:latin typeface="Arial"/>
                <a:cs typeface="Arial"/>
              </a:rPr>
              <a:t>December</a:t>
            </a:r>
            <a:r>
              <a:rPr b="1" spc="-4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82756"/>
                </a:solidFill>
                <a:latin typeface="Arial"/>
                <a:cs typeface="Arial"/>
              </a:rPr>
              <a:t>7</a:t>
            </a:r>
            <a:endParaRPr b="1" baseline="2430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3889" y="5997955"/>
            <a:ext cx="2148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Coverage</a:t>
            </a:r>
            <a:r>
              <a:rPr sz="1200" b="1" spc="-3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begins</a:t>
            </a:r>
            <a:r>
              <a:rPr sz="1200" b="1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January</a:t>
            </a:r>
            <a:r>
              <a:rPr sz="1200" b="1" spc="-3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1</a:t>
            </a:r>
            <a:r>
              <a:rPr sz="1200" b="1" baseline="24305" dirty="0">
                <a:solidFill>
                  <a:srgbClr val="182756"/>
                </a:solidFill>
                <a:latin typeface="Arial"/>
                <a:cs typeface="Arial"/>
              </a:rPr>
              <a:t>st</a:t>
            </a:r>
            <a:endParaRPr sz="1200" baseline="2430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690" y="406095"/>
            <a:ext cx="6656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82756"/>
                </a:solidFill>
              </a:rPr>
              <a:t>Open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Enrollment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Period</a:t>
            </a:r>
            <a:r>
              <a:rPr sz="3600" spc="-20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(OEP)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915" y="1535049"/>
            <a:ext cx="8171815" cy="3837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300" dirty="0">
                <a:latin typeface="Arial"/>
                <a:cs typeface="Arial"/>
              </a:rPr>
              <a:t>From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January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1 through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March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31: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The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Medicare</a:t>
            </a:r>
            <a:r>
              <a:rPr sz="2300" spc="-14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Advantage </a:t>
            </a:r>
            <a:r>
              <a:rPr sz="2300" spc="-6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OEP is only for those beneficiaries who are enrolled in a 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Medicare </a:t>
            </a:r>
            <a:r>
              <a:rPr sz="2300" spc="-5" dirty="0">
                <a:latin typeface="Arial"/>
                <a:cs typeface="Arial"/>
              </a:rPr>
              <a:t>Advantage </a:t>
            </a:r>
            <a:r>
              <a:rPr sz="2300" dirty="0">
                <a:latin typeface="Arial"/>
                <a:cs typeface="Arial"/>
              </a:rPr>
              <a:t>Plan. These </a:t>
            </a:r>
            <a:r>
              <a:rPr sz="2300" spc="-5" dirty="0">
                <a:latin typeface="Arial"/>
                <a:cs typeface="Arial"/>
              </a:rPr>
              <a:t>beneficiaries </a:t>
            </a:r>
            <a:r>
              <a:rPr sz="2300" dirty="0">
                <a:latin typeface="Arial"/>
                <a:cs typeface="Arial"/>
              </a:rPr>
              <a:t>are allowed 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make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 one-time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switch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 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new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plan.</a:t>
            </a: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300" spc="-70" dirty="0">
                <a:latin typeface="Arial"/>
                <a:cs typeface="Arial"/>
              </a:rPr>
              <a:t>You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can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switch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from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one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Medicare</a:t>
            </a:r>
            <a:r>
              <a:rPr sz="2300" spc="-18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Advantage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Plan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</a:p>
          <a:p>
            <a:pPr marL="353695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an</a:t>
            </a:r>
            <a:r>
              <a:rPr sz="2300" spc="5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th</a:t>
            </a:r>
            <a:r>
              <a:rPr sz="2300" spc="-15" dirty="0">
                <a:latin typeface="Arial"/>
                <a:cs typeface="Arial"/>
              </a:rPr>
              <a:t>e</a:t>
            </a:r>
            <a:r>
              <a:rPr sz="2300" dirty="0">
                <a:latin typeface="Arial"/>
                <a:cs typeface="Arial"/>
              </a:rPr>
              <a:t>r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</a:t>
            </a:r>
            <a:r>
              <a:rPr sz="2300" spc="5" dirty="0">
                <a:latin typeface="Arial"/>
                <a:cs typeface="Arial"/>
              </a:rPr>
              <a:t>i</a:t>
            </a:r>
            <a:r>
              <a:rPr sz="2300" dirty="0">
                <a:latin typeface="Arial"/>
                <a:cs typeface="Arial"/>
              </a:rPr>
              <a:t>ca</a:t>
            </a:r>
            <a:r>
              <a:rPr sz="2300" spc="-10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e</a:t>
            </a:r>
            <a:r>
              <a:rPr sz="2300" spc="-17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Ad</a:t>
            </a:r>
            <a:r>
              <a:rPr sz="2300" spc="-10" dirty="0">
                <a:latin typeface="Arial"/>
                <a:cs typeface="Arial"/>
              </a:rPr>
              <a:t>v</a:t>
            </a:r>
            <a:r>
              <a:rPr sz="2300" dirty="0">
                <a:latin typeface="Arial"/>
                <a:cs typeface="Arial"/>
              </a:rPr>
              <a:t>antage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Pla</a:t>
            </a:r>
            <a:r>
              <a:rPr sz="2300" spc="5" dirty="0">
                <a:latin typeface="Arial"/>
                <a:cs typeface="Arial"/>
              </a:rPr>
              <a:t>n</a:t>
            </a:r>
            <a:r>
              <a:rPr sz="2300" dirty="0">
                <a:latin typeface="Arial"/>
                <a:cs typeface="Arial"/>
              </a:rPr>
              <a:t>.</a:t>
            </a:r>
          </a:p>
          <a:p>
            <a:pPr marL="82550" algn="ctr">
              <a:lnSpc>
                <a:spcPct val="100000"/>
              </a:lnSpc>
              <a:spcBef>
                <a:spcPts val="805"/>
              </a:spcBef>
            </a:pPr>
            <a:r>
              <a:rPr sz="2300" b="1" dirty="0">
                <a:latin typeface="Arial"/>
                <a:cs typeface="Arial"/>
              </a:rPr>
              <a:t>-</a:t>
            </a:r>
            <a:r>
              <a:rPr sz="2300" b="1" spc="-2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OR</a:t>
            </a:r>
            <a:r>
              <a:rPr sz="2300" b="1" spc="-3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-</a:t>
            </a:r>
            <a:endParaRPr sz="2300" dirty="0">
              <a:latin typeface="Arial"/>
              <a:cs typeface="Arial"/>
            </a:endParaRPr>
          </a:p>
          <a:p>
            <a:pPr marL="353695" marR="5905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300" dirty="0">
                <a:latin typeface="Arial"/>
                <a:cs typeface="Arial"/>
              </a:rPr>
              <a:t>Dis-enroll from a Medicare Advantage plan to return to 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Original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Medicare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Part</a:t>
            </a:r>
            <a:r>
              <a:rPr sz="2300" spc="-1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Part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and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sign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up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stand- </a:t>
            </a:r>
            <a:r>
              <a:rPr sz="2300" spc="-6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alone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Medicare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Part D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Prescription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Drug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Plan.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2592" y="1642224"/>
          <a:ext cx="8255634" cy="4301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R="3733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Moving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182756"/>
                    </a:solidFill>
                  </a:tcPr>
                </a:tc>
                <a:tc>
                  <a:txBody>
                    <a:bodyPr/>
                    <a:lstStyle/>
                    <a:p>
                      <a:pPr marL="1835150" marR="1447165" indent="-76073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moved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plan’s </a:t>
                      </a:r>
                      <a:r>
                        <a:rPr sz="1600" b="1" spc="-4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solidFill>
                      <a:srgbClr val="182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R="37401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Work</a:t>
                      </a:r>
                    </a:p>
                  </a:txBody>
                  <a:tcPr marL="0" marR="0" marT="1905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69745" marR="1539875" indent="-60706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leave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lose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employer or </a:t>
                      </a:r>
                      <a:r>
                        <a:rPr sz="1500" spc="-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union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coverage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R="37655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Nursing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Facility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Change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L="1283335" marR="1524635" indent="-13462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Move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in or out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institution </a:t>
                      </a:r>
                      <a:r>
                        <a:rPr sz="1500" spc="-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(i.e.,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skilled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nursing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facility)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58115" marB="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375920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Extra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Help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qualify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Extra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Help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paying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for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your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prescription</a:t>
                      </a:r>
                      <a:r>
                        <a:rPr sz="1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coverage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R="37147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–</a:t>
                      </a:r>
                    </a:p>
                    <a:p>
                      <a:pPr marR="375920" algn="ctr">
                        <a:lnSpc>
                          <a:spcPct val="100000"/>
                        </a:lnSpc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longer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qualify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Extra Help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R="37465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Medicaid</a:t>
                      </a:r>
                    </a:p>
                  </a:txBody>
                  <a:tcPr marL="0" marR="0" marT="1905" marB="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37719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become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Medicaid</a:t>
                      </a:r>
                    </a:p>
                    <a:p>
                      <a:pPr marR="37147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–</a:t>
                      </a:r>
                    </a:p>
                    <a:p>
                      <a:pPr marR="376555" algn="ctr">
                        <a:lnSpc>
                          <a:spcPct val="100000"/>
                        </a:lnSpc>
                      </a:pPr>
                      <a:r>
                        <a:rPr sz="1500" spc="-5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longer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Medicaid</a:t>
                      </a:r>
                    </a:p>
                  </a:txBody>
                  <a:tcPr marL="0" marR="0" marT="123825" marB="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08710" marR="5080" indent="91440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solidFill>
                  <a:srgbClr val="182756"/>
                </a:solidFill>
              </a:rPr>
              <a:t>Medicare </a:t>
            </a:r>
            <a:r>
              <a:rPr sz="3600" spc="-5" dirty="0">
                <a:solidFill>
                  <a:srgbClr val="182756"/>
                </a:solidFill>
              </a:rPr>
              <a:t>Special </a:t>
            </a:r>
            <a:r>
              <a:rPr sz="360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Enrollment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Periods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(SEP)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080" y="406095"/>
            <a:ext cx="6324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Medicare</a:t>
            </a:r>
            <a:r>
              <a:rPr sz="3600" spc="-35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Enrollment Periods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989076" y="3675888"/>
            <a:ext cx="2491740" cy="668020"/>
          </a:xfrm>
          <a:custGeom>
            <a:avLst/>
            <a:gdLst/>
            <a:ahLst/>
            <a:cxnLst/>
            <a:rect l="l" t="t" r="r" b="b"/>
            <a:pathLst>
              <a:path w="2491740" h="668020">
                <a:moveTo>
                  <a:pt x="673595" y="129540"/>
                </a:moveTo>
                <a:lnTo>
                  <a:pt x="668324" y="103530"/>
                </a:lnTo>
                <a:lnTo>
                  <a:pt x="664375" y="97663"/>
                </a:lnTo>
                <a:lnTo>
                  <a:pt x="653948" y="82207"/>
                </a:lnTo>
                <a:lnTo>
                  <a:pt x="644144" y="75577"/>
                </a:lnTo>
                <a:lnTo>
                  <a:pt x="644144" y="231267"/>
                </a:lnTo>
                <a:lnTo>
                  <a:pt x="644144" y="600456"/>
                </a:lnTo>
                <a:lnTo>
                  <a:pt x="641172" y="615073"/>
                </a:lnTo>
                <a:lnTo>
                  <a:pt x="633120" y="627024"/>
                </a:lnTo>
                <a:lnTo>
                  <a:pt x="621207" y="635088"/>
                </a:lnTo>
                <a:lnTo>
                  <a:pt x="606679" y="638048"/>
                </a:lnTo>
                <a:lnTo>
                  <a:pt x="66979" y="638048"/>
                </a:lnTo>
                <a:lnTo>
                  <a:pt x="52387" y="635076"/>
                </a:lnTo>
                <a:lnTo>
                  <a:pt x="40462" y="626973"/>
                </a:lnTo>
                <a:lnTo>
                  <a:pt x="32410" y="615010"/>
                </a:lnTo>
                <a:lnTo>
                  <a:pt x="29464" y="600456"/>
                </a:lnTo>
                <a:lnTo>
                  <a:pt x="29464" y="231267"/>
                </a:lnTo>
                <a:lnTo>
                  <a:pt x="644144" y="231267"/>
                </a:lnTo>
                <a:lnTo>
                  <a:pt x="644144" y="75577"/>
                </a:lnTo>
                <a:lnTo>
                  <a:pt x="632663" y="67792"/>
                </a:lnTo>
                <a:lnTo>
                  <a:pt x="606679" y="62484"/>
                </a:lnTo>
                <a:lnTo>
                  <a:pt x="574548" y="62484"/>
                </a:lnTo>
                <a:lnTo>
                  <a:pt x="574548" y="139827"/>
                </a:lnTo>
                <a:lnTo>
                  <a:pt x="571220" y="156273"/>
                </a:lnTo>
                <a:lnTo>
                  <a:pt x="562178" y="169672"/>
                </a:lnTo>
                <a:lnTo>
                  <a:pt x="548767" y="178701"/>
                </a:lnTo>
                <a:lnTo>
                  <a:pt x="532384" y="181991"/>
                </a:lnTo>
                <a:lnTo>
                  <a:pt x="516001" y="178701"/>
                </a:lnTo>
                <a:lnTo>
                  <a:pt x="502640" y="169672"/>
                </a:lnTo>
                <a:lnTo>
                  <a:pt x="493636" y="156273"/>
                </a:lnTo>
                <a:lnTo>
                  <a:pt x="490347" y="139827"/>
                </a:lnTo>
                <a:lnTo>
                  <a:pt x="493636" y="123444"/>
                </a:lnTo>
                <a:lnTo>
                  <a:pt x="502640" y="110032"/>
                </a:lnTo>
                <a:lnTo>
                  <a:pt x="510540" y="104698"/>
                </a:lnTo>
                <a:lnTo>
                  <a:pt x="510540" y="137668"/>
                </a:lnTo>
                <a:lnTo>
                  <a:pt x="512267" y="146367"/>
                </a:lnTo>
                <a:lnTo>
                  <a:pt x="517017" y="153466"/>
                </a:lnTo>
                <a:lnTo>
                  <a:pt x="524040" y="158267"/>
                </a:lnTo>
                <a:lnTo>
                  <a:pt x="532638" y="160020"/>
                </a:lnTo>
                <a:lnTo>
                  <a:pt x="541223" y="158267"/>
                </a:lnTo>
                <a:lnTo>
                  <a:pt x="548259" y="153466"/>
                </a:lnTo>
                <a:lnTo>
                  <a:pt x="552996" y="146367"/>
                </a:lnTo>
                <a:lnTo>
                  <a:pt x="554736" y="137668"/>
                </a:lnTo>
                <a:lnTo>
                  <a:pt x="554736" y="105016"/>
                </a:lnTo>
                <a:lnTo>
                  <a:pt x="562178" y="110032"/>
                </a:lnTo>
                <a:lnTo>
                  <a:pt x="571220" y="123444"/>
                </a:lnTo>
                <a:lnTo>
                  <a:pt x="574548" y="139827"/>
                </a:lnTo>
                <a:lnTo>
                  <a:pt x="574548" y="62484"/>
                </a:lnTo>
                <a:lnTo>
                  <a:pt x="554736" y="62484"/>
                </a:lnTo>
                <a:lnTo>
                  <a:pt x="554736" y="22352"/>
                </a:lnTo>
                <a:lnTo>
                  <a:pt x="552996" y="13665"/>
                </a:lnTo>
                <a:lnTo>
                  <a:pt x="548259" y="6565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65"/>
                </a:lnTo>
                <a:lnTo>
                  <a:pt x="512267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8841" y="62484"/>
                </a:lnTo>
                <a:lnTo>
                  <a:pt x="378841" y="139827"/>
                </a:lnTo>
                <a:lnTo>
                  <a:pt x="375539" y="156273"/>
                </a:lnTo>
                <a:lnTo>
                  <a:pt x="366534" y="169672"/>
                </a:lnTo>
                <a:lnTo>
                  <a:pt x="353174" y="178701"/>
                </a:lnTo>
                <a:lnTo>
                  <a:pt x="336804" y="181991"/>
                </a:lnTo>
                <a:lnTo>
                  <a:pt x="320357" y="178701"/>
                </a:lnTo>
                <a:lnTo>
                  <a:pt x="306959" y="169672"/>
                </a:lnTo>
                <a:lnTo>
                  <a:pt x="297929" y="156273"/>
                </a:lnTo>
                <a:lnTo>
                  <a:pt x="294640" y="139827"/>
                </a:lnTo>
                <a:lnTo>
                  <a:pt x="297942" y="123444"/>
                </a:lnTo>
                <a:lnTo>
                  <a:pt x="306959" y="110032"/>
                </a:lnTo>
                <a:lnTo>
                  <a:pt x="313944" y="105321"/>
                </a:lnTo>
                <a:lnTo>
                  <a:pt x="313944" y="137668"/>
                </a:lnTo>
                <a:lnTo>
                  <a:pt x="315747" y="146367"/>
                </a:lnTo>
                <a:lnTo>
                  <a:pt x="320649" y="153466"/>
                </a:lnTo>
                <a:lnTo>
                  <a:pt x="327926" y="158267"/>
                </a:lnTo>
                <a:lnTo>
                  <a:pt x="336804" y="160020"/>
                </a:lnTo>
                <a:lnTo>
                  <a:pt x="345668" y="158267"/>
                </a:lnTo>
                <a:lnTo>
                  <a:pt x="352945" y="153466"/>
                </a:lnTo>
                <a:lnTo>
                  <a:pt x="357847" y="146367"/>
                </a:lnTo>
                <a:lnTo>
                  <a:pt x="359664" y="137668"/>
                </a:lnTo>
                <a:lnTo>
                  <a:pt x="359664" y="105384"/>
                </a:lnTo>
                <a:lnTo>
                  <a:pt x="366534" y="110032"/>
                </a:lnTo>
                <a:lnTo>
                  <a:pt x="375539" y="123444"/>
                </a:lnTo>
                <a:lnTo>
                  <a:pt x="378841" y="139827"/>
                </a:lnTo>
                <a:lnTo>
                  <a:pt x="378841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847" y="13665"/>
                </a:lnTo>
                <a:lnTo>
                  <a:pt x="352945" y="6565"/>
                </a:lnTo>
                <a:lnTo>
                  <a:pt x="345668" y="1765"/>
                </a:lnTo>
                <a:lnTo>
                  <a:pt x="336804" y="0"/>
                </a:lnTo>
                <a:lnTo>
                  <a:pt x="327926" y="1765"/>
                </a:lnTo>
                <a:lnTo>
                  <a:pt x="320649" y="6565"/>
                </a:lnTo>
                <a:lnTo>
                  <a:pt x="315747" y="13665"/>
                </a:lnTo>
                <a:lnTo>
                  <a:pt x="313944" y="22352"/>
                </a:lnTo>
                <a:lnTo>
                  <a:pt x="313944" y="62484"/>
                </a:lnTo>
                <a:lnTo>
                  <a:pt x="183248" y="62484"/>
                </a:lnTo>
                <a:lnTo>
                  <a:pt x="183248" y="139827"/>
                </a:lnTo>
                <a:lnTo>
                  <a:pt x="179933" y="156273"/>
                </a:lnTo>
                <a:lnTo>
                  <a:pt x="170916" y="169672"/>
                </a:lnTo>
                <a:lnTo>
                  <a:pt x="157543" y="178701"/>
                </a:lnTo>
                <a:lnTo>
                  <a:pt x="141147" y="181991"/>
                </a:lnTo>
                <a:lnTo>
                  <a:pt x="124739" y="178701"/>
                </a:lnTo>
                <a:lnTo>
                  <a:pt x="111366" y="169672"/>
                </a:lnTo>
                <a:lnTo>
                  <a:pt x="102349" y="156273"/>
                </a:lnTo>
                <a:lnTo>
                  <a:pt x="99047" y="139827"/>
                </a:lnTo>
                <a:lnTo>
                  <a:pt x="102349" y="123444"/>
                </a:lnTo>
                <a:lnTo>
                  <a:pt x="111366" y="110032"/>
                </a:lnTo>
                <a:lnTo>
                  <a:pt x="118872" y="104965"/>
                </a:lnTo>
                <a:lnTo>
                  <a:pt x="118872" y="137668"/>
                </a:lnTo>
                <a:lnTo>
                  <a:pt x="120611" y="146367"/>
                </a:lnTo>
                <a:lnTo>
                  <a:pt x="125361" y="153466"/>
                </a:lnTo>
                <a:lnTo>
                  <a:pt x="132384" y="158267"/>
                </a:lnTo>
                <a:lnTo>
                  <a:pt x="140970" y="160020"/>
                </a:lnTo>
                <a:lnTo>
                  <a:pt x="149542" y="158267"/>
                </a:lnTo>
                <a:lnTo>
                  <a:pt x="156565" y="153466"/>
                </a:lnTo>
                <a:lnTo>
                  <a:pt x="161315" y="146367"/>
                </a:lnTo>
                <a:lnTo>
                  <a:pt x="163068" y="137668"/>
                </a:lnTo>
                <a:lnTo>
                  <a:pt x="163068" y="104736"/>
                </a:lnTo>
                <a:lnTo>
                  <a:pt x="170916" y="110032"/>
                </a:lnTo>
                <a:lnTo>
                  <a:pt x="179933" y="123444"/>
                </a:lnTo>
                <a:lnTo>
                  <a:pt x="183248" y="139827"/>
                </a:lnTo>
                <a:lnTo>
                  <a:pt x="183248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15" y="13665"/>
                </a:lnTo>
                <a:lnTo>
                  <a:pt x="156565" y="6565"/>
                </a:lnTo>
                <a:lnTo>
                  <a:pt x="149542" y="1765"/>
                </a:lnTo>
                <a:lnTo>
                  <a:pt x="140970" y="0"/>
                </a:lnTo>
                <a:lnTo>
                  <a:pt x="132384" y="1765"/>
                </a:lnTo>
                <a:lnTo>
                  <a:pt x="125361" y="6565"/>
                </a:lnTo>
                <a:lnTo>
                  <a:pt x="120611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6979" y="62484"/>
                </a:lnTo>
                <a:lnTo>
                  <a:pt x="40970" y="67792"/>
                </a:lnTo>
                <a:lnTo>
                  <a:pt x="19672" y="82207"/>
                </a:lnTo>
                <a:lnTo>
                  <a:pt x="5283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83" y="626478"/>
                </a:lnTo>
                <a:lnTo>
                  <a:pt x="19672" y="647801"/>
                </a:lnTo>
                <a:lnTo>
                  <a:pt x="40970" y="662216"/>
                </a:lnTo>
                <a:lnTo>
                  <a:pt x="66979" y="667512"/>
                </a:lnTo>
                <a:lnTo>
                  <a:pt x="606679" y="667512"/>
                </a:lnTo>
                <a:lnTo>
                  <a:pt x="632663" y="662216"/>
                </a:lnTo>
                <a:lnTo>
                  <a:pt x="653948" y="647801"/>
                </a:lnTo>
                <a:lnTo>
                  <a:pt x="660514" y="638048"/>
                </a:lnTo>
                <a:lnTo>
                  <a:pt x="668324" y="626478"/>
                </a:lnTo>
                <a:lnTo>
                  <a:pt x="673595" y="600456"/>
                </a:lnTo>
                <a:lnTo>
                  <a:pt x="673595" y="231267"/>
                </a:lnTo>
                <a:lnTo>
                  <a:pt x="673595" y="181991"/>
                </a:lnTo>
                <a:lnTo>
                  <a:pt x="673595" y="129540"/>
                </a:lnTo>
                <a:close/>
              </a:path>
              <a:path w="2491740" h="668020">
                <a:moveTo>
                  <a:pt x="1580388" y="129540"/>
                </a:moveTo>
                <a:lnTo>
                  <a:pt x="1575079" y="103530"/>
                </a:lnTo>
                <a:lnTo>
                  <a:pt x="1571117" y="97663"/>
                </a:lnTo>
                <a:lnTo>
                  <a:pt x="1560652" y="82207"/>
                </a:lnTo>
                <a:lnTo>
                  <a:pt x="1550797" y="75565"/>
                </a:lnTo>
                <a:lnTo>
                  <a:pt x="1550797" y="231267"/>
                </a:lnTo>
                <a:lnTo>
                  <a:pt x="1550797" y="600456"/>
                </a:lnTo>
                <a:lnTo>
                  <a:pt x="1547825" y="615073"/>
                </a:lnTo>
                <a:lnTo>
                  <a:pt x="1539760" y="627024"/>
                </a:lnTo>
                <a:lnTo>
                  <a:pt x="1527810" y="635088"/>
                </a:lnTo>
                <a:lnTo>
                  <a:pt x="1513205" y="638048"/>
                </a:lnTo>
                <a:lnTo>
                  <a:pt x="972439" y="638048"/>
                </a:lnTo>
                <a:lnTo>
                  <a:pt x="957770" y="635076"/>
                </a:lnTo>
                <a:lnTo>
                  <a:pt x="945832" y="626973"/>
                </a:lnTo>
                <a:lnTo>
                  <a:pt x="937780" y="615010"/>
                </a:lnTo>
                <a:lnTo>
                  <a:pt x="934847" y="600456"/>
                </a:lnTo>
                <a:lnTo>
                  <a:pt x="934847" y="231267"/>
                </a:lnTo>
                <a:lnTo>
                  <a:pt x="1550797" y="231267"/>
                </a:lnTo>
                <a:lnTo>
                  <a:pt x="1550797" y="75565"/>
                </a:lnTo>
                <a:lnTo>
                  <a:pt x="1539290" y="67792"/>
                </a:lnTo>
                <a:lnTo>
                  <a:pt x="1513205" y="62484"/>
                </a:lnTo>
                <a:lnTo>
                  <a:pt x="1481074" y="62484"/>
                </a:lnTo>
                <a:lnTo>
                  <a:pt x="1481074" y="139827"/>
                </a:lnTo>
                <a:lnTo>
                  <a:pt x="1477746" y="156273"/>
                </a:lnTo>
                <a:lnTo>
                  <a:pt x="1468704" y="169672"/>
                </a:lnTo>
                <a:lnTo>
                  <a:pt x="1455293" y="178701"/>
                </a:lnTo>
                <a:lnTo>
                  <a:pt x="1438910" y="181991"/>
                </a:lnTo>
                <a:lnTo>
                  <a:pt x="1422438" y="178701"/>
                </a:lnTo>
                <a:lnTo>
                  <a:pt x="1409001" y="169672"/>
                </a:lnTo>
                <a:lnTo>
                  <a:pt x="1399933" y="156273"/>
                </a:lnTo>
                <a:lnTo>
                  <a:pt x="1396619" y="139827"/>
                </a:lnTo>
                <a:lnTo>
                  <a:pt x="1399933" y="123444"/>
                </a:lnTo>
                <a:lnTo>
                  <a:pt x="1409001" y="110032"/>
                </a:lnTo>
                <a:lnTo>
                  <a:pt x="1417320" y="104444"/>
                </a:lnTo>
                <a:lnTo>
                  <a:pt x="1417320" y="137668"/>
                </a:lnTo>
                <a:lnTo>
                  <a:pt x="1419047" y="146367"/>
                </a:lnTo>
                <a:lnTo>
                  <a:pt x="1423797" y="153466"/>
                </a:lnTo>
                <a:lnTo>
                  <a:pt x="1430820" y="158267"/>
                </a:lnTo>
                <a:lnTo>
                  <a:pt x="1439418" y="160020"/>
                </a:lnTo>
                <a:lnTo>
                  <a:pt x="1448003" y="158267"/>
                </a:lnTo>
                <a:lnTo>
                  <a:pt x="1455039" y="153466"/>
                </a:lnTo>
                <a:lnTo>
                  <a:pt x="1459776" y="146367"/>
                </a:lnTo>
                <a:lnTo>
                  <a:pt x="1461516" y="137668"/>
                </a:lnTo>
                <a:lnTo>
                  <a:pt x="1461516" y="105194"/>
                </a:lnTo>
                <a:lnTo>
                  <a:pt x="1468704" y="110032"/>
                </a:lnTo>
                <a:lnTo>
                  <a:pt x="1477746" y="123444"/>
                </a:lnTo>
                <a:lnTo>
                  <a:pt x="1481074" y="139827"/>
                </a:lnTo>
                <a:lnTo>
                  <a:pt x="1481074" y="62484"/>
                </a:lnTo>
                <a:lnTo>
                  <a:pt x="1461516" y="62484"/>
                </a:lnTo>
                <a:lnTo>
                  <a:pt x="1461516" y="22352"/>
                </a:lnTo>
                <a:lnTo>
                  <a:pt x="1459776" y="13665"/>
                </a:lnTo>
                <a:lnTo>
                  <a:pt x="1455039" y="6565"/>
                </a:lnTo>
                <a:lnTo>
                  <a:pt x="1448003" y="1765"/>
                </a:lnTo>
                <a:lnTo>
                  <a:pt x="1439418" y="0"/>
                </a:lnTo>
                <a:lnTo>
                  <a:pt x="1430820" y="1765"/>
                </a:lnTo>
                <a:lnTo>
                  <a:pt x="1423784" y="6565"/>
                </a:lnTo>
                <a:lnTo>
                  <a:pt x="1419047" y="13665"/>
                </a:lnTo>
                <a:lnTo>
                  <a:pt x="1417320" y="22352"/>
                </a:lnTo>
                <a:lnTo>
                  <a:pt x="1417320" y="62484"/>
                </a:lnTo>
                <a:lnTo>
                  <a:pt x="1284986" y="62484"/>
                </a:lnTo>
                <a:lnTo>
                  <a:pt x="1284986" y="139827"/>
                </a:lnTo>
                <a:lnTo>
                  <a:pt x="1281658" y="156273"/>
                </a:lnTo>
                <a:lnTo>
                  <a:pt x="1272616" y="169672"/>
                </a:lnTo>
                <a:lnTo>
                  <a:pt x="1259205" y="178701"/>
                </a:lnTo>
                <a:lnTo>
                  <a:pt x="1242822" y="181991"/>
                </a:lnTo>
                <a:lnTo>
                  <a:pt x="1226375" y="178701"/>
                </a:lnTo>
                <a:lnTo>
                  <a:pt x="1212977" y="169672"/>
                </a:lnTo>
                <a:lnTo>
                  <a:pt x="1203947" y="156273"/>
                </a:lnTo>
                <a:lnTo>
                  <a:pt x="1200658" y="139827"/>
                </a:lnTo>
                <a:lnTo>
                  <a:pt x="1203947" y="123444"/>
                </a:lnTo>
                <a:lnTo>
                  <a:pt x="1212977" y="110032"/>
                </a:lnTo>
                <a:lnTo>
                  <a:pt x="1220724" y="104813"/>
                </a:lnTo>
                <a:lnTo>
                  <a:pt x="1220724" y="137668"/>
                </a:lnTo>
                <a:lnTo>
                  <a:pt x="1222451" y="146367"/>
                </a:lnTo>
                <a:lnTo>
                  <a:pt x="1227201" y="153466"/>
                </a:lnTo>
                <a:lnTo>
                  <a:pt x="1234224" y="158267"/>
                </a:lnTo>
                <a:lnTo>
                  <a:pt x="1242822" y="160020"/>
                </a:lnTo>
                <a:lnTo>
                  <a:pt x="1251407" y="158267"/>
                </a:lnTo>
                <a:lnTo>
                  <a:pt x="1258443" y="153466"/>
                </a:lnTo>
                <a:lnTo>
                  <a:pt x="1263180" y="146367"/>
                </a:lnTo>
                <a:lnTo>
                  <a:pt x="1264920" y="137668"/>
                </a:lnTo>
                <a:lnTo>
                  <a:pt x="1264920" y="104851"/>
                </a:lnTo>
                <a:lnTo>
                  <a:pt x="1272616" y="110032"/>
                </a:lnTo>
                <a:lnTo>
                  <a:pt x="1281658" y="123444"/>
                </a:lnTo>
                <a:lnTo>
                  <a:pt x="1284986" y="139827"/>
                </a:lnTo>
                <a:lnTo>
                  <a:pt x="1284986" y="62484"/>
                </a:lnTo>
                <a:lnTo>
                  <a:pt x="1264920" y="62484"/>
                </a:lnTo>
                <a:lnTo>
                  <a:pt x="1264920" y="22352"/>
                </a:lnTo>
                <a:lnTo>
                  <a:pt x="1263180" y="13665"/>
                </a:lnTo>
                <a:lnTo>
                  <a:pt x="1258443" y="6565"/>
                </a:lnTo>
                <a:lnTo>
                  <a:pt x="1251407" y="1765"/>
                </a:lnTo>
                <a:lnTo>
                  <a:pt x="1242822" y="0"/>
                </a:lnTo>
                <a:lnTo>
                  <a:pt x="1234224" y="1765"/>
                </a:lnTo>
                <a:lnTo>
                  <a:pt x="1227201" y="6565"/>
                </a:lnTo>
                <a:lnTo>
                  <a:pt x="1222451" y="13665"/>
                </a:lnTo>
                <a:lnTo>
                  <a:pt x="1220724" y="22352"/>
                </a:lnTo>
                <a:lnTo>
                  <a:pt x="1220724" y="62484"/>
                </a:lnTo>
                <a:lnTo>
                  <a:pt x="1088898" y="62484"/>
                </a:lnTo>
                <a:lnTo>
                  <a:pt x="1088898" y="139827"/>
                </a:lnTo>
                <a:lnTo>
                  <a:pt x="1085596" y="156273"/>
                </a:lnTo>
                <a:lnTo>
                  <a:pt x="1076579" y="169672"/>
                </a:lnTo>
                <a:lnTo>
                  <a:pt x="1063180" y="178701"/>
                </a:lnTo>
                <a:lnTo>
                  <a:pt x="1046734" y="181991"/>
                </a:lnTo>
                <a:lnTo>
                  <a:pt x="1030287" y="178701"/>
                </a:lnTo>
                <a:lnTo>
                  <a:pt x="1016889" y="169672"/>
                </a:lnTo>
                <a:lnTo>
                  <a:pt x="1007859" y="156273"/>
                </a:lnTo>
                <a:lnTo>
                  <a:pt x="1004570" y="139827"/>
                </a:lnTo>
                <a:lnTo>
                  <a:pt x="1007859" y="123444"/>
                </a:lnTo>
                <a:lnTo>
                  <a:pt x="1016889" y="110032"/>
                </a:lnTo>
                <a:lnTo>
                  <a:pt x="1024128" y="105156"/>
                </a:lnTo>
                <a:lnTo>
                  <a:pt x="1024128" y="137668"/>
                </a:lnTo>
                <a:lnTo>
                  <a:pt x="1025931" y="146367"/>
                </a:lnTo>
                <a:lnTo>
                  <a:pt x="1030833" y="153466"/>
                </a:lnTo>
                <a:lnTo>
                  <a:pt x="1038110" y="158267"/>
                </a:lnTo>
                <a:lnTo>
                  <a:pt x="1046988" y="160020"/>
                </a:lnTo>
                <a:lnTo>
                  <a:pt x="1055852" y="158267"/>
                </a:lnTo>
                <a:lnTo>
                  <a:pt x="1063129" y="153466"/>
                </a:lnTo>
                <a:lnTo>
                  <a:pt x="1068031" y="146367"/>
                </a:lnTo>
                <a:lnTo>
                  <a:pt x="1069848" y="137668"/>
                </a:lnTo>
                <a:lnTo>
                  <a:pt x="1069848" y="105498"/>
                </a:lnTo>
                <a:lnTo>
                  <a:pt x="1076579" y="110032"/>
                </a:lnTo>
                <a:lnTo>
                  <a:pt x="1085596" y="123444"/>
                </a:lnTo>
                <a:lnTo>
                  <a:pt x="1088898" y="139827"/>
                </a:lnTo>
                <a:lnTo>
                  <a:pt x="1088898" y="62484"/>
                </a:lnTo>
                <a:lnTo>
                  <a:pt x="1069848" y="62484"/>
                </a:lnTo>
                <a:lnTo>
                  <a:pt x="1069848" y="22352"/>
                </a:lnTo>
                <a:lnTo>
                  <a:pt x="1068031" y="13665"/>
                </a:lnTo>
                <a:lnTo>
                  <a:pt x="1063129" y="6565"/>
                </a:lnTo>
                <a:lnTo>
                  <a:pt x="1055852" y="1765"/>
                </a:lnTo>
                <a:lnTo>
                  <a:pt x="1046988" y="0"/>
                </a:lnTo>
                <a:lnTo>
                  <a:pt x="1038110" y="1765"/>
                </a:lnTo>
                <a:lnTo>
                  <a:pt x="1030833" y="6565"/>
                </a:lnTo>
                <a:lnTo>
                  <a:pt x="1025931" y="13665"/>
                </a:lnTo>
                <a:lnTo>
                  <a:pt x="1024128" y="22352"/>
                </a:lnTo>
                <a:lnTo>
                  <a:pt x="1024128" y="62484"/>
                </a:lnTo>
                <a:lnTo>
                  <a:pt x="972439" y="62484"/>
                </a:lnTo>
                <a:lnTo>
                  <a:pt x="946340" y="67792"/>
                </a:lnTo>
                <a:lnTo>
                  <a:pt x="924979" y="82207"/>
                </a:lnTo>
                <a:lnTo>
                  <a:pt x="910551" y="103530"/>
                </a:lnTo>
                <a:lnTo>
                  <a:pt x="905256" y="129540"/>
                </a:lnTo>
                <a:lnTo>
                  <a:pt x="905256" y="600456"/>
                </a:lnTo>
                <a:lnTo>
                  <a:pt x="910551" y="626478"/>
                </a:lnTo>
                <a:lnTo>
                  <a:pt x="924979" y="647801"/>
                </a:lnTo>
                <a:lnTo>
                  <a:pt x="946340" y="662216"/>
                </a:lnTo>
                <a:lnTo>
                  <a:pt x="972439" y="667512"/>
                </a:lnTo>
                <a:lnTo>
                  <a:pt x="1513205" y="667512"/>
                </a:lnTo>
                <a:lnTo>
                  <a:pt x="1539290" y="662216"/>
                </a:lnTo>
                <a:lnTo>
                  <a:pt x="1560652" y="647801"/>
                </a:lnTo>
                <a:lnTo>
                  <a:pt x="1567243" y="638048"/>
                </a:lnTo>
                <a:lnTo>
                  <a:pt x="1575079" y="626478"/>
                </a:lnTo>
                <a:lnTo>
                  <a:pt x="1580388" y="600456"/>
                </a:lnTo>
                <a:lnTo>
                  <a:pt x="1580388" y="231267"/>
                </a:lnTo>
                <a:lnTo>
                  <a:pt x="1580388" y="181991"/>
                </a:lnTo>
                <a:lnTo>
                  <a:pt x="1580388" y="129540"/>
                </a:lnTo>
                <a:close/>
              </a:path>
              <a:path w="2491740" h="668020">
                <a:moveTo>
                  <a:pt x="2491740" y="129540"/>
                </a:moveTo>
                <a:lnTo>
                  <a:pt x="2486456" y="103530"/>
                </a:lnTo>
                <a:lnTo>
                  <a:pt x="2482507" y="97663"/>
                </a:lnTo>
                <a:lnTo>
                  <a:pt x="2472080" y="82207"/>
                </a:lnTo>
                <a:lnTo>
                  <a:pt x="2462276" y="75577"/>
                </a:lnTo>
                <a:lnTo>
                  <a:pt x="2462276" y="231267"/>
                </a:lnTo>
                <a:lnTo>
                  <a:pt x="2462276" y="600456"/>
                </a:lnTo>
                <a:lnTo>
                  <a:pt x="2459304" y="615073"/>
                </a:lnTo>
                <a:lnTo>
                  <a:pt x="2451252" y="627024"/>
                </a:lnTo>
                <a:lnTo>
                  <a:pt x="2439339" y="635088"/>
                </a:lnTo>
                <a:lnTo>
                  <a:pt x="2424811" y="638048"/>
                </a:lnTo>
                <a:lnTo>
                  <a:pt x="1885061" y="638048"/>
                </a:lnTo>
                <a:lnTo>
                  <a:pt x="1870519" y="635076"/>
                </a:lnTo>
                <a:lnTo>
                  <a:pt x="1858606" y="626973"/>
                </a:lnTo>
                <a:lnTo>
                  <a:pt x="1850555" y="615010"/>
                </a:lnTo>
                <a:lnTo>
                  <a:pt x="1847596" y="600456"/>
                </a:lnTo>
                <a:lnTo>
                  <a:pt x="1847596" y="231267"/>
                </a:lnTo>
                <a:lnTo>
                  <a:pt x="2462276" y="231267"/>
                </a:lnTo>
                <a:lnTo>
                  <a:pt x="2462276" y="75577"/>
                </a:lnTo>
                <a:lnTo>
                  <a:pt x="2450795" y="67792"/>
                </a:lnTo>
                <a:lnTo>
                  <a:pt x="2424811" y="62484"/>
                </a:lnTo>
                <a:lnTo>
                  <a:pt x="2392680" y="62484"/>
                </a:lnTo>
                <a:lnTo>
                  <a:pt x="2392680" y="139827"/>
                </a:lnTo>
                <a:lnTo>
                  <a:pt x="2389352" y="156273"/>
                </a:lnTo>
                <a:lnTo>
                  <a:pt x="2380310" y="169672"/>
                </a:lnTo>
                <a:lnTo>
                  <a:pt x="2366899" y="178701"/>
                </a:lnTo>
                <a:lnTo>
                  <a:pt x="2350516" y="181991"/>
                </a:lnTo>
                <a:lnTo>
                  <a:pt x="2334133" y="178701"/>
                </a:lnTo>
                <a:lnTo>
                  <a:pt x="2320772" y="169672"/>
                </a:lnTo>
                <a:lnTo>
                  <a:pt x="2311768" y="156273"/>
                </a:lnTo>
                <a:lnTo>
                  <a:pt x="2308466" y="139827"/>
                </a:lnTo>
                <a:lnTo>
                  <a:pt x="2311768" y="123444"/>
                </a:lnTo>
                <a:lnTo>
                  <a:pt x="2320772" y="110032"/>
                </a:lnTo>
                <a:lnTo>
                  <a:pt x="2328672" y="104698"/>
                </a:lnTo>
                <a:lnTo>
                  <a:pt x="2328672" y="137668"/>
                </a:lnTo>
                <a:lnTo>
                  <a:pt x="2330399" y="146367"/>
                </a:lnTo>
                <a:lnTo>
                  <a:pt x="2335149" y="153466"/>
                </a:lnTo>
                <a:lnTo>
                  <a:pt x="2342172" y="158267"/>
                </a:lnTo>
                <a:lnTo>
                  <a:pt x="2350770" y="160020"/>
                </a:lnTo>
                <a:lnTo>
                  <a:pt x="2359355" y="158267"/>
                </a:lnTo>
                <a:lnTo>
                  <a:pt x="2366391" y="153466"/>
                </a:lnTo>
                <a:lnTo>
                  <a:pt x="2371128" y="146367"/>
                </a:lnTo>
                <a:lnTo>
                  <a:pt x="2372868" y="137668"/>
                </a:lnTo>
                <a:lnTo>
                  <a:pt x="2372868" y="105016"/>
                </a:lnTo>
                <a:lnTo>
                  <a:pt x="2380310" y="110032"/>
                </a:lnTo>
                <a:lnTo>
                  <a:pt x="2389352" y="123444"/>
                </a:lnTo>
                <a:lnTo>
                  <a:pt x="2392680" y="139827"/>
                </a:lnTo>
                <a:lnTo>
                  <a:pt x="2392680" y="62484"/>
                </a:lnTo>
                <a:lnTo>
                  <a:pt x="2372868" y="62484"/>
                </a:lnTo>
                <a:lnTo>
                  <a:pt x="2372868" y="22352"/>
                </a:lnTo>
                <a:lnTo>
                  <a:pt x="2371128" y="13665"/>
                </a:lnTo>
                <a:lnTo>
                  <a:pt x="2366391" y="6565"/>
                </a:lnTo>
                <a:lnTo>
                  <a:pt x="2359355" y="1765"/>
                </a:lnTo>
                <a:lnTo>
                  <a:pt x="2350770" y="0"/>
                </a:lnTo>
                <a:lnTo>
                  <a:pt x="2342172" y="1765"/>
                </a:lnTo>
                <a:lnTo>
                  <a:pt x="2335149" y="6565"/>
                </a:lnTo>
                <a:lnTo>
                  <a:pt x="2330399" y="13665"/>
                </a:lnTo>
                <a:lnTo>
                  <a:pt x="2328672" y="22352"/>
                </a:lnTo>
                <a:lnTo>
                  <a:pt x="2328672" y="62484"/>
                </a:lnTo>
                <a:lnTo>
                  <a:pt x="2196973" y="62484"/>
                </a:lnTo>
                <a:lnTo>
                  <a:pt x="2196973" y="139827"/>
                </a:lnTo>
                <a:lnTo>
                  <a:pt x="2193671" y="156273"/>
                </a:lnTo>
                <a:lnTo>
                  <a:pt x="2184666" y="169672"/>
                </a:lnTo>
                <a:lnTo>
                  <a:pt x="2171306" y="178701"/>
                </a:lnTo>
                <a:lnTo>
                  <a:pt x="2154936" y="181991"/>
                </a:lnTo>
                <a:lnTo>
                  <a:pt x="2138489" y="178701"/>
                </a:lnTo>
                <a:lnTo>
                  <a:pt x="2125091" y="169672"/>
                </a:lnTo>
                <a:lnTo>
                  <a:pt x="2116074" y="156273"/>
                </a:lnTo>
                <a:lnTo>
                  <a:pt x="2112772" y="139827"/>
                </a:lnTo>
                <a:lnTo>
                  <a:pt x="2116074" y="123444"/>
                </a:lnTo>
                <a:lnTo>
                  <a:pt x="2125091" y="110032"/>
                </a:lnTo>
                <a:lnTo>
                  <a:pt x="2132076" y="105321"/>
                </a:lnTo>
                <a:lnTo>
                  <a:pt x="2132076" y="137668"/>
                </a:lnTo>
                <a:lnTo>
                  <a:pt x="2133879" y="146367"/>
                </a:lnTo>
                <a:lnTo>
                  <a:pt x="2138781" y="153466"/>
                </a:lnTo>
                <a:lnTo>
                  <a:pt x="2146058" y="158267"/>
                </a:lnTo>
                <a:lnTo>
                  <a:pt x="2154936" y="160020"/>
                </a:lnTo>
                <a:lnTo>
                  <a:pt x="2163800" y="158267"/>
                </a:lnTo>
                <a:lnTo>
                  <a:pt x="2171077" y="153466"/>
                </a:lnTo>
                <a:lnTo>
                  <a:pt x="2175980" y="146367"/>
                </a:lnTo>
                <a:lnTo>
                  <a:pt x="2177796" y="137668"/>
                </a:lnTo>
                <a:lnTo>
                  <a:pt x="2177796" y="105384"/>
                </a:lnTo>
                <a:lnTo>
                  <a:pt x="2184666" y="110032"/>
                </a:lnTo>
                <a:lnTo>
                  <a:pt x="2193671" y="123444"/>
                </a:lnTo>
                <a:lnTo>
                  <a:pt x="2196973" y="139827"/>
                </a:lnTo>
                <a:lnTo>
                  <a:pt x="2196973" y="62484"/>
                </a:lnTo>
                <a:lnTo>
                  <a:pt x="2177796" y="62484"/>
                </a:lnTo>
                <a:lnTo>
                  <a:pt x="2177796" y="22352"/>
                </a:lnTo>
                <a:lnTo>
                  <a:pt x="2175980" y="13665"/>
                </a:lnTo>
                <a:lnTo>
                  <a:pt x="2171077" y="6565"/>
                </a:lnTo>
                <a:lnTo>
                  <a:pt x="2163800" y="1765"/>
                </a:lnTo>
                <a:lnTo>
                  <a:pt x="2154936" y="0"/>
                </a:lnTo>
                <a:lnTo>
                  <a:pt x="2146058" y="1765"/>
                </a:lnTo>
                <a:lnTo>
                  <a:pt x="2138781" y="6565"/>
                </a:lnTo>
                <a:lnTo>
                  <a:pt x="2133879" y="13665"/>
                </a:lnTo>
                <a:lnTo>
                  <a:pt x="2132076" y="22352"/>
                </a:lnTo>
                <a:lnTo>
                  <a:pt x="2132076" y="62484"/>
                </a:lnTo>
                <a:lnTo>
                  <a:pt x="2001393" y="62484"/>
                </a:lnTo>
                <a:lnTo>
                  <a:pt x="2001393" y="139827"/>
                </a:lnTo>
                <a:lnTo>
                  <a:pt x="1998091" y="156273"/>
                </a:lnTo>
                <a:lnTo>
                  <a:pt x="1989074" y="169672"/>
                </a:lnTo>
                <a:lnTo>
                  <a:pt x="1975675" y="178701"/>
                </a:lnTo>
                <a:lnTo>
                  <a:pt x="1959229" y="181991"/>
                </a:lnTo>
                <a:lnTo>
                  <a:pt x="1942846" y="178701"/>
                </a:lnTo>
                <a:lnTo>
                  <a:pt x="1929485" y="169672"/>
                </a:lnTo>
                <a:lnTo>
                  <a:pt x="1920481" y="156273"/>
                </a:lnTo>
                <a:lnTo>
                  <a:pt x="1917192" y="139827"/>
                </a:lnTo>
                <a:lnTo>
                  <a:pt x="1920481" y="123444"/>
                </a:lnTo>
                <a:lnTo>
                  <a:pt x="1929485" y="110032"/>
                </a:lnTo>
                <a:lnTo>
                  <a:pt x="1937004" y="104952"/>
                </a:lnTo>
                <a:lnTo>
                  <a:pt x="1937004" y="137668"/>
                </a:lnTo>
                <a:lnTo>
                  <a:pt x="1938731" y="146367"/>
                </a:lnTo>
                <a:lnTo>
                  <a:pt x="1943481" y="153466"/>
                </a:lnTo>
                <a:lnTo>
                  <a:pt x="1950504" y="158267"/>
                </a:lnTo>
                <a:lnTo>
                  <a:pt x="1959102" y="160020"/>
                </a:lnTo>
                <a:lnTo>
                  <a:pt x="1967687" y="158267"/>
                </a:lnTo>
                <a:lnTo>
                  <a:pt x="1974723" y="153466"/>
                </a:lnTo>
                <a:lnTo>
                  <a:pt x="1979460" y="146367"/>
                </a:lnTo>
                <a:lnTo>
                  <a:pt x="1981200" y="137668"/>
                </a:lnTo>
                <a:lnTo>
                  <a:pt x="1981200" y="104724"/>
                </a:lnTo>
                <a:lnTo>
                  <a:pt x="1989074" y="110032"/>
                </a:lnTo>
                <a:lnTo>
                  <a:pt x="1998091" y="123444"/>
                </a:lnTo>
                <a:lnTo>
                  <a:pt x="2001393" y="139827"/>
                </a:lnTo>
                <a:lnTo>
                  <a:pt x="2001393" y="62484"/>
                </a:lnTo>
                <a:lnTo>
                  <a:pt x="1981200" y="62484"/>
                </a:lnTo>
                <a:lnTo>
                  <a:pt x="1981200" y="22352"/>
                </a:lnTo>
                <a:lnTo>
                  <a:pt x="1979460" y="13665"/>
                </a:lnTo>
                <a:lnTo>
                  <a:pt x="1974710" y="6565"/>
                </a:lnTo>
                <a:lnTo>
                  <a:pt x="1967687" y="1765"/>
                </a:lnTo>
                <a:lnTo>
                  <a:pt x="1959102" y="0"/>
                </a:lnTo>
                <a:lnTo>
                  <a:pt x="1950504" y="1765"/>
                </a:lnTo>
                <a:lnTo>
                  <a:pt x="1943481" y="6565"/>
                </a:lnTo>
                <a:lnTo>
                  <a:pt x="1938731" y="13665"/>
                </a:lnTo>
                <a:lnTo>
                  <a:pt x="1937004" y="22352"/>
                </a:lnTo>
                <a:lnTo>
                  <a:pt x="1937004" y="62484"/>
                </a:lnTo>
                <a:lnTo>
                  <a:pt x="1885061" y="62484"/>
                </a:lnTo>
                <a:lnTo>
                  <a:pt x="1859064" y="67792"/>
                </a:lnTo>
                <a:lnTo>
                  <a:pt x="1837778" y="82207"/>
                </a:lnTo>
                <a:lnTo>
                  <a:pt x="1823402" y="103530"/>
                </a:lnTo>
                <a:lnTo>
                  <a:pt x="1818132" y="129540"/>
                </a:lnTo>
                <a:lnTo>
                  <a:pt x="1818132" y="600456"/>
                </a:lnTo>
                <a:lnTo>
                  <a:pt x="1823402" y="626478"/>
                </a:lnTo>
                <a:lnTo>
                  <a:pt x="1837778" y="647801"/>
                </a:lnTo>
                <a:lnTo>
                  <a:pt x="1859064" y="662216"/>
                </a:lnTo>
                <a:lnTo>
                  <a:pt x="1885061" y="667512"/>
                </a:lnTo>
                <a:lnTo>
                  <a:pt x="2424811" y="667512"/>
                </a:lnTo>
                <a:lnTo>
                  <a:pt x="2450795" y="662216"/>
                </a:lnTo>
                <a:lnTo>
                  <a:pt x="2472080" y="647801"/>
                </a:lnTo>
                <a:lnTo>
                  <a:pt x="2478646" y="638048"/>
                </a:lnTo>
                <a:lnTo>
                  <a:pt x="2486456" y="626478"/>
                </a:lnTo>
                <a:lnTo>
                  <a:pt x="2491740" y="600456"/>
                </a:lnTo>
                <a:lnTo>
                  <a:pt x="2491740" y="231267"/>
                </a:lnTo>
                <a:lnTo>
                  <a:pt x="2491740" y="181991"/>
                </a:lnTo>
                <a:lnTo>
                  <a:pt x="2491740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188708" y="3675888"/>
            <a:ext cx="675640" cy="668020"/>
          </a:xfrm>
          <a:custGeom>
            <a:avLst/>
            <a:gdLst/>
            <a:ahLst/>
            <a:cxnLst/>
            <a:rect l="l" t="t" r="r" b="b"/>
            <a:pathLst>
              <a:path w="675640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56"/>
                </a:lnTo>
                <a:lnTo>
                  <a:pt x="642569" y="615073"/>
                </a:lnTo>
                <a:lnTo>
                  <a:pt x="634504" y="627024"/>
                </a:lnTo>
                <a:lnTo>
                  <a:pt x="622554" y="635088"/>
                </a:lnTo>
                <a:lnTo>
                  <a:pt x="607949" y="638048"/>
                </a:lnTo>
                <a:lnTo>
                  <a:pt x="67183" y="638048"/>
                </a:lnTo>
                <a:lnTo>
                  <a:pt x="52514" y="635076"/>
                </a:lnTo>
                <a:lnTo>
                  <a:pt x="40576" y="626973"/>
                </a:lnTo>
                <a:lnTo>
                  <a:pt x="32524" y="615010"/>
                </a:lnTo>
                <a:lnTo>
                  <a:pt x="29591" y="600456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701"/>
                </a:lnTo>
                <a:lnTo>
                  <a:pt x="533654" y="181991"/>
                </a:lnTo>
                <a:lnTo>
                  <a:pt x="517182" y="178701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32" y="110032"/>
                </a:lnTo>
                <a:lnTo>
                  <a:pt x="510540" y="105460"/>
                </a:lnTo>
                <a:lnTo>
                  <a:pt x="510540" y="137668"/>
                </a:lnTo>
                <a:lnTo>
                  <a:pt x="512267" y="146367"/>
                </a:lnTo>
                <a:lnTo>
                  <a:pt x="517017" y="153466"/>
                </a:lnTo>
                <a:lnTo>
                  <a:pt x="524040" y="158267"/>
                </a:lnTo>
                <a:lnTo>
                  <a:pt x="532638" y="160020"/>
                </a:lnTo>
                <a:lnTo>
                  <a:pt x="541223" y="158267"/>
                </a:lnTo>
                <a:lnTo>
                  <a:pt x="548259" y="153466"/>
                </a:lnTo>
                <a:lnTo>
                  <a:pt x="552996" y="146367"/>
                </a:lnTo>
                <a:lnTo>
                  <a:pt x="554736" y="137668"/>
                </a:lnTo>
                <a:lnTo>
                  <a:pt x="554736" y="104165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4736" y="62484"/>
                </a:lnTo>
                <a:lnTo>
                  <a:pt x="554736" y="22352"/>
                </a:lnTo>
                <a:lnTo>
                  <a:pt x="552996" y="13665"/>
                </a:lnTo>
                <a:lnTo>
                  <a:pt x="548259" y="6565"/>
                </a:lnTo>
                <a:lnTo>
                  <a:pt x="541223" y="1765"/>
                </a:lnTo>
                <a:lnTo>
                  <a:pt x="532638" y="0"/>
                </a:lnTo>
                <a:lnTo>
                  <a:pt x="524040" y="1765"/>
                </a:lnTo>
                <a:lnTo>
                  <a:pt x="517017" y="6565"/>
                </a:lnTo>
                <a:lnTo>
                  <a:pt x="512267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701"/>
                </a:lnTo>
                <a:lnTo>
                  <a:pt x="337566" y="181991"/>
                </a:lnTo>
                <a:lnTo>
                  <a:pt x="321106" y="178701"/>
                </a:lnTo>
                <a:lnTo>
                  <a:pt x="307708" y="169672"/>
                </a:lnTo>
                <a:lnTo>
                  <a:pt x="298691" y="156273"/>
                </a:lnTo>
                <a:lnTo>
                  <a:pt x="295402" y="139827"/>
                </a:lnTo>
                <a:lnTo>
                  <a:pt x="298704" y="123444"/>
                </a:lnTo>
                <a:lnTo>
                  <a:pt x="307721" y="110032"/>
                </a:lnTo>
                <a:lnTo>
                  <a:pt x="315468" y="104813"/>
                </a:lnTo>
                <a:lnTo>
                  <a:pt x="315468" y="137668"/>
                </a:lnTo>
                <a:lnTo>
                  <a:pt x="317195" y="146367"/>
                </a:lnTo>
                <a:lnTo>
                  <a:pt x="321945" y="153466"/>
                </a:lnTo>
                <a:lnTo>
                  <a:pt x="328968" y="158267"/>
                </a:lnTo>
                <a:lnTo>
                  <a:pt x="337566" y="160020"/>
                </a:lnTo>
                <a:lnTo>
                  <a:pt x="346151" y="158267"/>
                </a:lnTo>
                <a:lnTo>
                  <a:pt x="353187" y="153466"/>
                </a:lnTo>
                <a:lnTo>
                  <a:pt x="357924" y="146367"/>
                </a:lnTo>
                <a:lnTo>
                  <a:pt x="359664" y="13766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924" y="13665"/>
                </a:lnTo>
                <a:lnTo>
                  <a:pt x="353187" y="6565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45" y="6565"/>
                </a:lnTo>
                <a:lnTo>
                  <a:pt x="317195" y="13665"/>
                </a:lnTo>
                <a:lnTo>
                  <a:pt x="315468" y="22352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11" y="178701"/>
                </a:lnTo>
                <a:lnTo>
                  <a:pt x="141478" y="181991"/>
                </a:lnTo>
                <a:lnTo>
                  <a:pt x="125031" y="178701"/>
                </a:lnTo>
                <a:lnTo>
                  <a:pt x="111633" y="169672"/>
                </a:lnTo>
                <a:lnTo>
                  <a:pt x="102616" y="156273"/>
                </a:lnTo>
                <a:lnTo>
                  <a:pt x="99314" y="139827"/>
                </a:lnTo>
                <a:lnTo>
                  <a:pt x="102616" y="123444"/>
                </a:lnTo>
                <a:lnTo>
                  <a:pt x="111633" y="110032"/>
                </a:lnTo>
                <a:lnTo>
                  <a:pt x="118872" y="105156"/>
                </a:lnTo>
                <a:lnTo>
                  <a:pt x="118872" y="137668"/>
                </a:lnTo>
                <a:lnTo>
                  <a:pt x="120599" y="146367"/>
                </a:lnTo>
                <a:lnTo>
                  <a:pt x="125349" y="153466"/>
                </a:lnTo>
                <a:lnTo>
                  <a:pt x="132372" y="158267"/>
                </a:lnTo>
                <a:lnTo>
                  <a:pt x="140970" y="160020"/>
                </a:lnTo>
                <a:lnTo>
                  <a:pt x="149555" y="158267"/>
                </a:lnTo>
                <a:lnTo>
                  <a:pt x="156591" y="153466"/>
                </a:lnTo>
                <a:lnTo>
                  <a:pt x="161328" y="146367"/>
                </a:lnTo>
                <a:lnTo>
                  <a:pt x="163068" y="137668"/>
                </a:lnTo>
                <a:lnTo>
                  <a:pt x="163068" y="104470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3068" y="62484"/>
                </a:lnTo>
                <a:lnTo>
                  <a:pt x="163068" y="22352"/>
                </a:lnTo>
                <a:lnTo>
                  <a:pt x="161328" y="13665"/>
                </a:lnTo>
                <a:lnTo>
                  <a:pt x="156591" y="6565"/>
                </a:lnTo>
                <a:lnTo>
                  <a:pt x="149555" y="1765"/>
                </a:lnTo>
                <a:lnTo>
                  <a:pt x="140970" y="0"/>
                </a:lnTo>
                <a:lnTo>
                  <a:pt x="132372" y="1765"/>
                </a:lnTo>
                <a:lnTo>
                  <a:pt x="125349" y="6565"/>
                </a:lnTo>
                <a:lnTo>
                  <a:pt x="120599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95" y="626478"/>
                </a:lnTo>
                <a:lnTo>
                  <a:pt x="19723" y="647801"/>
                </a:lnTo>
                <a:lnTo>
                  <a:pt x="41084" y="662216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16"/>
                </a:lnTo>
                <a:lnTo>
                  <a:pt x="655396" y="647801"/>
                </a:lnTo>
                <a:lnTo>
                  <a:pt x="661987" y="638048"/>
                </a:lnTo>
                <a:lnTo>
                  <a:pt x="669823" y="626478"/>
                </a:lnTo>
                <a:lnTo>
                  <a:pt x="675132" y="600456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290054" y="3949141"/>
            <a:ext cx="455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82756"/>
                </a:solidFill>
                <a:latin typeface="Arial"/>
                <a:cs typeface="Arial"/>
              </a:rPr>
              <a:t>JUL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0250" y="3949141"/>
            <a:ext cx="141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1800" b="1" dirty="0">
                <a:latin typeface="Arial"/>
                <a:cs typeface="Arial"/>
              </a:rPr>
              <a:t>FEB	M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9703" y="3949141"/>
            <a:ext cx="476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J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511" y="4654042"/>
            <a:ext cx="2140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January</a:t>
            </a:r>
            <a:r>
              <a:rPr sz="1200" spc="-4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82756"/>
                </a:solidFill>
                <a:latin typeface="Arial"/>
                <a:cs typeface="Arial"/>
              </a:rPr>
              <a:t>1</a:t>
            </a:r>
            <a:r>
              <a:rPr sz="1200" baseline="24305" dirty="0">
                <a:solidFill>
                  <a:srgbClr val="182756"/>
                </a:solidFill>
                <a:latin typeface="Arial"/>
                <a:cs typeface="Arial"/>
              </a:rPr>
              <a:t>st</a:t>
            </a:r>
            <a:r>
              <a:rPr sz="1200" spc="142" baseline="2430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through</a:t>
            </a:r>
            <a:r>
              <a:rPr sz="1200" spc="-3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82756"/>
                </a:solidFill>
                <a:latin typeface="Arial"/>
                <a:cs typeface="Arial"/>
              </a:rPr>
              <a:t>March</a:t>
            </a:r>
            <a:r>
              <a:rPr sz="1200" spc="-1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182756"/>
                </a:solidFill>
                <a:latin typeface="Arial"/>
                <a:cs typeface="Arial"/>
              </a:rPr>
              <a:t>31</a:t>
            </a:r>
            <a:r>
              <a:rPr sz="1200" spc="7" baseline="24305" dirty="0">
                <a:solidFill>
                  <a:srgbClr val="182756"/>
                </a:solidFill>
                <a:latin typeface="Arial"/>
                <a:cs typeface="Arial"/>
              </a:rPr>
              <a:t>st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7650" y="4507738"/>
            <a:ext cx="18694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82756"/>
                </a:solidFill>
                <a:latin typeface="Arial"/>
                <a:cs typeface="Arial"/>
              </a:rPr>
              <a:t>Coverage</a:t>
            </a:r>
            <a:r>
              <a:rPr sz="1200" b="1" spc="-2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begins</a:t>
            </a:r>
            <a:r>
              <a:rPr sz="1200" b="1" spc="-10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82756"/>
                </a:solidFill>
                <a:latin typeface="Arial"/>
                <a:cs typeface="Arial"/>
              </a:rPr>
              <a:t>July</a:t>
            </a:r>
            <a:r>
              <a:rPr sz="1200" b="1" spc="-15" dirty="0">
                <a:solidFill>
                  <a:srgbClr val="18275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82756"/>
                </a:solidFill>
                <a:latin typeface="Arial"/>
                <a:cs typeface="Arial"/>
              </a:rPr>
              <a:t>1</a:t>
            </a:r>
            <a:r>
              <a:rPr sz="1200" b="1" spc="-15" baseline="24305" dirty="0">
                <a:solidFill>
                  <a:srgbClr val="182756"/>
                </a:solidFill>
                <a:latin typeface="Arial"/>
                <a:cs typeface="Arial"/>
              </a:rPr>
              <a:t>st</a:t>
            </a:r>
            <a:endParaRPr sz="1200" baseline="24305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2464" y="3675888"/>
            <a:ext cx="2484120" cy="668020"/>
          </a:xfrm>
          <a:custGeom>
            <a:avLst/>
            <a:gdLst/>
            <a:ahLst/>
            <a:cxnLst/>
            <a:rect l="l" t="t" r="r" b="b"/>
            <a:pathLst>
              <a:path w="2484120" h="668020">
                <a:moveTo>
                  <a:pt x="675132" y="129540"/>
                </a:moveTo>
                <a:lnTo>
                  <a:pt x="669823" y="103530"/>
                </a:lnTo>
                <a:lnTo>
                  <a:pt x="665861" y="97663"/>
                </a:lnTo>
                <a:lnTo>
                  <a:pt x="655396" y="82207"/>
                </a:lnTo>
                <a:lnTo>
                  <a:pt x="645541" y="75565"/>
                </a:lnTo>
                <a:lnTo>
                  <a:pt x="645541" y="231267"/>
                </a:lnTo>
                <a:lnTo>
                  <a:pt x="645541" y="600456"/>
                </a:lnTo>
                <a:lnTo>
                  <a:pt x="642569" y="615073"/>
                </a:lnTo>
                <a:lnTo>
                  <a:pt x="634504" y="627024"/>
                </a:lnTo>
                <a:lnTo>
                  <a:pt x="622554" y="635088"/>
                </a:lnTo>
                <a:lnTo>
                  <a:pt x="607949" y="638048"/>
                </a:lnTo>
                <a:lnTo>
                  <a:pt x="67183" y="638048"/>
                </a:lnTo>
                <a:lnTo>
                  <a:pt x="52514" y="635076"/>
                </a:lnTo>
                <a:lnTo>
                  <a:pt x="40576" y="626973"/>
                </a:lnTo>
                <a:lnTo>
                  <a:pt x="32524" y="615010"/>
                </a:lnTo>
                <a:lnTo>
                  <a:pt x="29591" y="600456"/>
                </a:lnTo>
                <a:lnTo>
                  <a:pt x="29591" y="231267"/>
                </a:lnTo>
                <a:lnTo>
                  <a:pt x="645541" y="231267"/>
                </a:lnTo>
                <a:lnTo>
                  <a:pt x="645541" y="75565"/>
                </a:lnTo>
                <a:lnTo>
                  <a:pt x="634034" y="67792"/>
                </a:lnTo>
                <a:lnTo>
                  <a:pt x="607949" y="62484"/>
                </a:lnTo>
                <a:lnTo>
                  <a:pt x="575818" y="62484"/>
                </a:lnTo>
                <a:lnTo>
                  <a:pt x="575818" y="139827"/>
                </a:lnTo>
                <a:lnTo>
                  <a:pt x="572490" y="156273"/>
                </a:lnTo>
                <a:lnTo>
                  <a:pt x="563448" y="169672"/>
                </a:lnTo>
                <a:lnTo>
                  <a:pt x="550037" y="178701"/>
                </a:lnTo>
                <a:lnTo>
                  <a:pt x="533654" y="181991"/>
                </a:lnTo>
                <a:lnTo>
                  <a:pt x="517182" y="178701"/>
                </a:lnTo>
                <a:lnTo>
                  <a:pt x="503745" y="169672"/>
                </a:lnTo>
                <a:lnTo>
                  <a:pt x="494677" y="156273"/>
                </a:lnTo>
                <a:lnTo>
                  <a:pt x="491363" y="139827"/>
                </a:lnTo>
                <a:lnTo>
                  <a:pt x="494677" y="123444"/>
                </a:lnTo>
                <a:lnTo>
                  <a:pt x="503745" y="110032"/>
                </a:lnTo>
                <a:lnTo>
                  <a:pt x="510540" y="105460"/>
                </a:lnTo>
                <a:lnTo>
                  <a:pt x="510540" y="137668"/>
                </a:lnTo>
                <a:lnTo>
                  <a:pt x="512343" y="146367"/>
                </a:lnTo>
                <a:lnTo>
                  <a:pt x="517245" y="153466"/>
                </a:lnTo>
                <a:lnTo>
                  <a:pt x="524522" y="158267"/>
                </a:lnTo>
                <a:lnTo>
                  <a:pt x="533400" y="160020"/>
                </a:lnTo>
                <a:lnTo>
                  <a:pt x="542264" y="158267"/>
                </a:lnTo>
                <a:lnTo>
                  <a:pt x="549541" y="153466"/>
                </a:lnTo>
                <a:lnTo>
                  <a:pt x="554443" y="146367"/>
                </a:lnTo>
                <a:lnTo>
                  <a:pt x="556260" y="137668"/>
                </a:lnTo>
                <a:lnTo>
                  <a:pt x="556260" y="105194"/>
                </a:lnTo>
                <a:lnTo>
                  <a:pt x="563448" y="110032"/>
                </a:lnTo>
                <a:lnTo>
                  <a:pt x="572490" y="123444"/>
                </a:lnTo>
                <a:lnTo>
                  <a:pt x="575818" y="139827"/>
                </a:lnTo>
                <a:lnTo>
                  <a:pt x="575818" y="62484"/>
                </a:lnTo>
                <a:lnTo>
                  <a:pt x="556260" y="62484"/>
                </a:lnTo>
                <a:lnTo>
                  <a:pt x="556260" y="22352"/>
                </a:lnTo>
                <a:lnTo>
                  <a:pt x="554443" y="13665"/>
                </a:lnTo>
                <a:lnTo>
                  <a:pt x="549541" y="6565"/>
                </a:lnTo>
                <a:lnTo>
                  <a:pt x="542264" y="1765"/>
                </a:lnTo>
                <a:lnTo>
                  <a:pt x="533400" y="0"/>
                </a:lnTo>
                <a:lnTo>
                  <a:pt x="524522" y="1765"/>
                </a:lnTo>
                <a:lnTo>
                  <a:pt x="517245" y="6565"/>
                </a:lnTo>
                <a:lnTo>
                  <a:pt x="512343" y="13665"/>
                </a:lnTo>
                <a:lnTo>
                  <a:pt x="510540" y="22352"/>
                </a:lnTo>
                <a:lnTo>
                  <a:pt x="510540" y="62484"/>
                </a:lnTo>
                <a:lnTo>
                  <a:pt x="379730" y="62484"/>
                </a:lnTo>
                <a:lnTo>
                  <a:pt x="379730" y="139827"/>
                </a:lnTo>
                <a:lnTo>
                  <a:pt x="376402" y="156273"/>
                </a:lnTo>
                <a:lnTo>
                  <a:pt x="367360" y="169672"/>
                </a:lnTo>
                <a:lnTo>
                  <a:pt x="353949" y="178701"/>
                </a:lnTo>
                <a:lnTo>
                  <a:pt x="337566" y="181991"/>
                </a:lnTo>
                <a:lnTo>
                  <a:pt x="321106" y="178701"/>
                </a:lnTo>
                <a:lnTo>
                  <a:pt x="307708" y="169672"/>
                </a:lnTo>
                <a:lnTo>
                  <a:pt x="298704" y="156273"/>
                </a:lnTo>
                <a:lnTo>
                  <a:pt x="295402" y="139827"/>
                </a:lnTo>
                <a:lnTo>
                  <a:pt x="298704" y="123444"/>
                </a:lnTo>
                <a:lnTo>
                  <a:pt x="307708" y="110032"/>
                </a:lnTo>
                <a:lnTo>
                  <a:pt x="315468" y="104800"/>
                </a:lnTo>
                <a:lnTo>
                  <a:pt x="315468" y="137668"/>
                </a:lnTo>
                <a:lnTo>
                  <a:pt x="317195" y="146367"/>
                </a:lnTo>
                <a:lnTo>
                  <a:pt x="321945" y="153466"/>
                </a:lnTo>
                <a:lnTo>
                  <a:pt x="328968" y="158267"/>
                </a:lnTo>
                <a:lnTo>
                  <a:pt x="337566" y="160020"/>
                </a:lnTo>
                <a:lnTo>
                  <a:pt x="346151" y="158267"/>
                </a:lnTo>
                <a:lnTo>
                  <a:pt x="353187" y="153466"/>
                </a:lnTo>
                <a:lnTo>
                  <a:pt x="357924" y="146367"/>
                </a:lnTo>
                <a:lnTo>
                  <a:pt x="359664" y="137668"/>
                </a:lnTo>
                <a:lnTo>
                  <a:pt x="359664" y="104851"/>
                </a:lnTo>
                <a:lnTo>
                  <a:pt x="367360" y="110032"/>
                </a:lnTo>
                <a:lnTo>
                  <a:pt x="376402" y="123444"/>
                </a:lnTo>
                <a:lnTo>
                  <a:pt x="379730" y="139827"/>
                </a:lnTo>
                <a:lnTo>
                  <a:pt x="379730" y="62484"/>
                </a:lnTo>
                <a:lnTo>
                  <a:pt x="359664" y="62484"/>
                </a:lnTo>
                <a:lnTo>
                  <a:pt x="359664" y="22352"/>
                </a:lnTo>
                <a:lnTo>
                  <a:pt x="357924" y="13665"/>
                </a:lnTo>
                <a:lnTo>
                  <a:pt x="353187" y="6565"/>
                </a:lnTo>
                <a:lnTo>
                  <a:pt x="346151" y="1765"/>
                </a:lnTo>
                <a:lnTo>
                  <a:pt x="337566" y="0"/>
                </a:lnTo>
                <a:lnTo>
                  <a:pt x="328968" y="1765"/>
                </a:lnTo>
                <a:lnTo>
                  <a:pt x="321945" y="6565"/>
                </a:lnTo>
                <a:lnTo>
                  <a:pt x="317195" y="13665"/>
                </a:lnTo>
                <a:lnTo>
                  <a:pt x="315468" y="22352"/>
                </a:lnTo>
                <a:lnTo>
                  <a:pt x="315468" y="62484"/>
                </a:lnTo>
                <a:lnTo>
                  <a:pt x="183642" y="62484"/>
                </a:lnTo>
                <a:lnTo>
                  <a:pt x="183642" y="139827"/>
                </a:lnTo>
                <a:lnTo>
                  <a:pt x="180340" y="156273"/>
                </a:lnTo>
                <a:lnTo>
                  <a:pt x="171323" y="169672"/>
                </a:lnTo>
                <a:lnTo>
                  <a:pt x="157924" y="178701"/>
                </a:lnTo>
                <a:lnTo>
                  <a:pt x="141478" y="181991"/>
                </a:lnTo>
                <a:lnTo>
                  <a:pt x="125018" y="178701"/>
                </a:lnTo>
                <a:lnTo>
                  <a:pt x="111620" y="169672"/>
                </a:lnTo>
                <a:lnTo>
                  <a:pt x="102616" y="156273"/>
                </a:lnTo>
                <a:lnTo>
                  <a:pt x="99314" y="139827"/>
                </a:lnTo>
                <a:lnTo>
                  <a:pt x="102616" y="123444"/>
                </a:lnTo>
                <a:lnTo>
                  <a:pt x="111620" y="110032"/>
                </a:lnTo>
                <a:lnTo>
                  <a:pt x="118872" y="105143"/>
                </a:lnTo>
                <a:lnTo>
                  <a:pt x="118872" y="137668"/>
                </a:lnTo>
                <a:lnTo>
                  <a:pt x="120675" y="146367"/>
                </a:lnTo>
                <a:lnTo>
                  <a:pt x="125577" y="153466"/>
                </a:lnTo>
                <a:lnTo>
                  <a:pt x="132854" y="158267"/>
                </a:lnTo>
                <a:lnTo>
                  <a:pt x="141732" y="160020"/>
                </a:lnTo>
                <a:lnTo>
                  <a:pt x="150596" y="158267"/>
                </a:lnTo>
                <a:lnTo>
                  <a:pt x="157873" y="153466"/>
                </a:lnTo>
                <a:lnTo>
                  <a:pt x="162775" y="146367"/>
                </a:lnTo>
                <a:lnTo>
                  <a:pt x="164592" y="137668"/>
                </a:lnTo>
                <a:lnTo>
                  <a:pt x="164592" y="105498"/>
                </a:lnTo>
                <a:lnTo>
                  <a:pt x="171323" y="110032"/>
                </a:lnTo>
                <a:lnTo>
                  <a:pt x="180340" y="123444"/>
                </a:lnTo>
                <a:lnTo>
                  <a:pt x="183642" y="139827"/>
                </a:lnTo>
                <a:lnTo>
                  <a:pt x="183642" y="62484"/>
                </a:lnTo>
                <a:lnTo>
                  <a:pt x="164592" y="62484"/>
                </a:lnTo>
                <a:lnTo>
                  <a:pt x="164592" y="22352"/>
                </a:lnTo>
                <a:lnTo>
                  <a:pt x="162775" y="13665"/>
                </a:lnTo>
                <a:lnTo>
                  <a:pt x="157873" y="6565"/>
                </a:lnTo>
                <a:lnTo>
                  <a:pt x="150596" y="1765"/>
                </a:lnTo>
                <a:lnTo>
                  <a:pt x="141732" y="0"/>
                </a:lnTo>
                <a:lnTo>
                  <a:pt x="132854" y="1765"/>
                </a:lnTo>
                <a:lnTo>
                  <a:pt x="125577" y="6565"/>
                </a:lnTo>
                <a:lnTo>
                  <a:pt x="120675" y="13665"/>
                </a:lnTo>
                <a:lnTo>
                  <a:pt x="118872" y="22352"/>
                </a:lnTo>
                <a:lnTo>
                  <a:pt x="118872" y="62484"/>
                </a:lnTo>
                <a:lnTo>
                  <a:pt x="67183" y="62484"/>
                </a:lnTo>
                <a:lnTo>
                  <a:pt x="41084" y="67792"/>
                </a:lnTo>
                <a:lnTo>
                  <a:pt x="19723" y="82207"/>
                </a:lnTo>
                <a:lnTo>
                  <a:pt x="5295" y="103530"/>
                </a:lnTo>
                <a:lnTo>
                  <a:pt x="0" y="129540"/>
                </a:lnTo>
                <a:lnTo>
                  <a:pt x="0" y="600456"/>
                </a:lnTo>
                <a:lnTo>
                  <a:pt x="5295" y="626478"/>
                </a:lnTo>
                <a:lnTo>
                  <a:pt x="19723" y="647801"/>
                </a:lnTo>
                <a:lnTo>
                  <a:pt x="41084" y="662216"/>
                </a:lnTo>
                <a:lnTo>
                  <a:pt x="67183" y="667512"/>
                </a:lnTo>
                <a:lnTo>
                  <a:pt x="607949" y="667512"/>
                </a:lnTo>
                <a:lnTo>
                  <a:pt x="634034" y="662216"/>
                </a:lnTo>
                <a:lnTo>
                  <a:pt x="655396" y="647801"/>
                </a:lnTo>
                <a:lnTo>
                  <a:pt x="661987" y="638048"/>
                </a:lnTo>
                <a:lnTo>
                  <a:pt x="669823" y="626478"/>
                </a:lnTo>
                <a:lnTo>
                  <a:pt x="675132" y="600456"/>
                </a:lnTo>
                <a:lnTo>
                  <a:pt x="675132" y="231267"/>
                </a:lnTo>
                <a:lnTo>
                  <a:pt x="675132" y="181991"/>
                </a:lnTo>
                <a:lnTo>
                  <a:pt x="675132" y="129540"/>
                </a:lnTo>
                <a:close/>
              </a:path>
              <a:path w="2484120" h="668020">
                <a:moveTo>
                  <a:pt x="1580388" y="129540"/>
                </a:moveTo>
                <a:lnTo>
                  <a:pt x="1575104" y="103530"/>
                </a:lnTo>
                <a:lnTo>
                  <a:pt x="1571155" y="97663"/>
                </a:lnTo>
                <a:lnTo>
                  <a:pt x="1560728" y="82207"/>
                </a:lnTo>
                <a:lnTo>
                  <a:pt x="1550924" y="75577"/>
                </a:lnTo>
                <a:lnTo>
                  <a:pt x="1550924" y="231267"/>
                </a:lnTo>
                <a:lnTo>
                  <a:pt x="1550924" y="600456"/>
                </a:lnTo>
                <a:lnTo>
                  <a:pt x="1547952" y="615073"/>
                </a:lnTo>
                <a:lnTo>
                  <a:pt x="1539900" y="627024"/>
                </a:lnTo>
                <a:lnTo>
                  <a:pt x="1527987" y="635088"/>
                </a:lnTo>
                <a:lnTo>
                  <a:pt x="1513459" y="638048"/>
                </a:lnTo>
                <a:lnTo>
                  <a:pt x="973709" y="638048"/>
                </a:lnTo>
                <a:lnTo>
                  <a:pt x="959167" y="635076"/>
                </a:lnTo>
                <a:lnTo>
                  <a:pt x="947254" y="626973"/>
                </a:lnTo>
                <a:lnTo>
                  <a:pt x="939203" y="615010"/>
                </a:lnTo>
                <a:lnTo>
                  <a:pt x="936244" y="600456"/>
                </a:lnTo>
                <a:lnTo>
                  <a:pt x="936244" y="231267"/>
                </a:lnTo>
                <a:lnTo>
                  <a:pt x="1550924" y="231267"/>
                </a:lnTo>
                <a:lnTo>
                  <a:pt x="1550924" y="75577"/>
                </a:lnTo>
                <a:lnTo>
                  <a:pt x="1539443" y="67792"/>
                </a:lnTo>
                <a:lnTo>
                  <a:pt x="1513459" y="62484"/>
                </a:lnTo>
                <a:lnTo>
                  <a:pt x="1481328" y="62484"/>
                </a:lnTo>
                <a:lnTo>
                  <a:pt x="1481328" y="139827"/>
                </a:lnTo>
                <a:lnTo>
                  <a:pt x="1478000" y="156273"/>
                </a:lnTo>
                <a:lnTo>
                  <a:pt x="1468958" y="169672"/>
                </a:lnTo>
                <a:lnTo>
                  <a:pt x="1455547" y="178701"/>
                </a:lnTo>
                <a:lnTo>
                  <a:pt x="1439164" y="181991"/>
                </a:lnTo>
                <a:lnTo>
                  <a:pt x="1422781" y="178701"/>
                </a:lnTo>
                <a:lnTo>
                  <a:pt x="1409420" y="169672"/>
                </a:lnTo>
                <a:lnTo>
                  <a:pt x="1400416" y="156273"/>
                </a:lnTo>
                <a:lnTo>
                  <a:pt x="1397127" y="139827"/>
                </a:lnTo>
                <a:lnTo>
                  <a:pt x="1400416" y="123444"/>
                </a:lnTo>
                <a:lnTo>
                  <a:pt x="1409420" y="110032"/>
                </a:lnTo>
                <a:lnTo>
                  <a:pt x="1417320" y="104698"/>
                </a:lnTo>
                <a:lnTo>
                  <a:pt x="1417320" y="137668"/>
                </a:lnTo>
                <a:lnTo>
                  <a:pt x="1419047" y="146367"/>
                </a:lnTo>
                <a:lnTo>
                  <a:pt x="1423797" y="153466"/>
                </a:lnTo>
                <a:lnTo>
                  <a:pt x="1430820" y="158267"/>
                </a:lnTo>
                <a:lnTo>
                  <a:pt x="1439418" y="160020"/>
                </a:lnTo>
                <a:lnTo>
                  <a:pt x="1448003" y="158267"/>
                </a:lnTo>
                <a:lnTo>
                  <a:pt x="1455039" y="153466"/>
                </a:lnTo>
                <a:lnTo>
                  <a:pt x="1459776" y="146367"/>
                </a:lnTo>
                <a:lnTo>
                  <a:pt x="1461516" y="137668"/>
                </a:lnTo>
                <a:lnTo>
                  <a:pt x="1461516" y="105016"/>
                </a:lnTo>
                <a:lnTo>
                  <a:pt x="1468958" y="110032"/>
                </a:lnTo>
                <a:lnTo>
                  <a:pt x="1478000" y="123444"/>
                </a:lnTo>
                <a:lnTo>
                  <a:pt x="1481328" y="139827"/>
                </a:lnTo>
                <a:lnTo>
                  <a:pt x="1481328" y="62484"/>
                </a:lnTo>
                <a:lnTo>
                  <a:pt x="1461516" y="62484"/>
                </a:lnTo>
                <a:lnTo>
                  <a:pt x="1461516" y="22352"/>
                </a:lnTo>
                <a:lnTo>
                  <a:pt x="1459776" y="13665"/>
                </a:lnTo>
                <a:lnTo>
                  <a:pt x="1455039" y="6565"/>
                </a:lnTo>
                <a:lnTo>
                  <a:pt x="1448003" y="1765"/>
                </a:lnTo>
                <a:lnTo>
                  <a:pt x="1439418" y="0"/>
                </a:lnTo>
                <a:lnTo>
                  <a:pt x="1430820" y="1765"/>
                </a:lnTo>
                <a:lnTo>
                  <a:pt x="1423797" y="6565"/>
                </a:lnTo>
                <a:lnTo>
                  <a:pt x="1419047" y="13665"/>
                </a:lnTo>
                <a:lnTo>
                  <a:pt x="1417320" y="22352"/>
                </a:lnTo>
                <a:lnTo>
                  <a:pt x="1417320" y="62484"/>
                </a:lnTo>
                <a:lnTo>
                  <a:pt x="1285621" y="62484"/>
                </a:lnTo>
                <a:lnTo>
                  <a:pt x="1285621" y="139827"/>
                </a:lnTo>
                <a:lnTo>
                  <a:pt x="1282319" y="156273"/>
                </a:lnTo>
                <a:lnTo>
                  <a:pt x="1273314" y="169672"/>
                </a:lnTo>
                <a:lnTo>
                  <a:pt x="1259954" y="178701"/>
                </a:lnTo>
                <a:lnTo>
                  <a:pt x="1243584" y="181991"/>
                </a:lnTo>
                <a:lnTo>
                  <a:pt x="1227137" y="178701"/>
                </a:lnTo>
                <a:lnTo>
                  <a:pt x="1213739" y="169672"/>
                </a:lnTo>
                <a:lnTo>
                  <a:pt x="1204722" y="156273"/>
                </a:lnTo>
                <a:lnTo>
                  <a:pt x="1201420" y="139827"/>
                </a:lnTo>
                <a:lnTo>
                  <a:pt x="1204722" y="123444"/>
                </a:lnTo>
                <a:lnTo>
                  <a:pt x="1213739" y="110032"/>
                </a:lnTo>
                <a:lnTo>
                  <a:pt x="1220724" y="105321"/>
                </a:lnTo>
                <a:lnTo>
                  <a:pt x="1220724" y="137668"/>
                </a:lnTo>
                <a:lnTo>
                  <a:pt x="1222527" y="146367"/>
                </a:lnTo>
                <a:lnTo>
                  <a:pt x="1227429" y="153466"/>
                </a:lnTo>
                <a:lnTo>
                  <a:pt x="1234706" y="158267"/>
                </a:lnTo>
                <a:lnTo>
                  <a:pt x="1243584" y="160020"/>
                </a:lnTo>
                <a:lnTo>
                  <a:pt x="1252448" y="158267"/>
                </a:lnTo>
                <a:lnTo>
                  <a:pt x="1259725" y="153466"/>
                </a:lnTo>
                <a:lnTo>
                  <a:pt x="1264627" y="146367"/>
                </a:lnTo>
                <a:lnTo>
                  <a:pt x="1266444" y="137668"/>
                </a:lnTo>
                <a:lnTo>
                  <a:pt x="1266444" y="105384"/>
                </a:lnTo>
                <a:lnTo>
                  <a:pt x="1273314" y="110032"/>
                </a:lnTo>
                <a:lnTo>
                  <a:pt x="1282319" y="123444"/>
                </a:lnTo>
                <a:lnTo>
                  <a:pt x="1285621" y="139827"/>
                </a:lnTo>
                <a:lnTo>
                  <a:pt x="1285621" y="62484"/>
                </a:lnTo>
                <a:lnTo>
                  <a:pt x="1266444" y="62484"/>
                </a:lnTo>
                <a:lnTo>
                  <a:pt x="1266444" y="22352"/>
                </a:lnTo>
                <a:lnTo>
                  <a:pt x="1264627" y="13665"/>
                </a:lnTo>
                <a:lnTo>
                  <a:pt x="1259725" y="6565"/>
                </a:lnTo>
                <a:lnTo>
                  <a:pt x="1252448" y="1765"/>
                </a:lnTo>
                <a:lnTo>
                  <a:pt x="1243584" y="0"/>
                </a:lnTo>
                <a:lnTo>
                  <a:pt x="1234706" y="1765"/>
                </a:lnTo>
                <a:lnTo>
                  <a:pt x="1227429" y="6565"/>
                </a:lnTo>
                <a:lnTo>
                  <a:pt x="1222527" y="13665"/>
                </a:lnTo>
                <a:lnTo>
                  <a:pt x="1220724" y="22352"/>
                </a:lnTo>
                <a:lnTo>
                  <a:pt x="1220724" y="62484"/>
                </a:lnTo>
                <a:lnTo>
                  <a:pt x="1090041" y="62484"/>
                </a:lnTo>
                <a:lnTo>
                  <a:pt x="1090041" y="139827"/>
                </a:lnTo>
                <a:lnTo>
                  <a:pt x="1086739" y="156273"/>
                </a:lnTo>
                <a:lnTo>
                  <a:pt x="1077722" y="169672"/>
                </a:lnTo>
                <a:lnTo>
                  <a:pt x="1064323" y="178701"/>
                </a:lnTo>
                <a:lnTo>
                  <a:pt x="1047877" y="181991"/>
                </a:lnTo>
                <a:lnTo>
                  <a:pt x="1031494" y="178701"/>
                </a:lnTo>
                <a:lnTo>
                  <a:pt x="1018133" y="169672"/>
                </a:lnTo>
                <a:lnTo>
                  <a:pt x="1009129" y="156273"/>
                </a:lnTo>
                <a:lnTo>
                  <a:pt x="1005840" y="139827"/>
                </a:lnTo>
                <a:lnTo>
                  <a:pt x="1009129" y="123444"/>
                </a:lnTo>
                <a:lnTo>
                  <a:pt x="1018133" y="110032"/>
                </a:lnTo>
                <a:lnTo>
                  <a:pt x="1025652" y="104952"/>
                </a:lnTo>
                <a:lnTo>
                  <a:pt x="1025652" y="137668"/>
                </a:lnTo>
                <a:lnTo>
                  <a:pt x="1027379" y="146367"/>
                </a:lnTo>
                <a:lnTo>
                  <a:pt x="1032129" y="153466"/>
                </a:lnTo>
                <a:lnTo>
                  <a:pt x="1039152" y="158267"/>
                </a:lnTo>
                <a:lnTo>
                  <a:pt x="1047750" y="160020"/>
                </a:lnTo>
                <a:lnTo>
                  <a:pt x="1056335" y="158267"/>
                </a:lnTo>
                <a:lnTo>
                  <a:pt x="1063358" y="153466"/>
                </a:lnTo>
                <a:lnTo>
                  <a:pt x="1068108" y="146367"/>
                </a:lnTo>
                <a:lnTo>
                  <a:pt x="1069848" y="137668"/>
                </a:lnTo>
                <a:lnTo>
                  <a:pt x="1069848" y="104724"/>
                </a:lnTo>
                <a:lnTo>
                  <a:pt x="1077722" y="110032"/>
                </a:lnTo>
                <a:lnTo>
                  <a:pt x="1086739" y="123444"/>
                </a:lnTo>
                <a:lnTo>
                  <a:pt x="1090041" y="139827"/>
                </a:lnTo>
                <a:lnTo>
                  <a:pt x="1090041" y="62484"/>
                </a:lnTo>
                <a:lnTo>
                  <a:pt x="1069848" y="62484"/>
                </a:lnTo>
                <a:lnTo>
                  <a:pt x="1069848" y="22352"/>
                </a:lnTo>
                <a:lnTo>
                  <a:pt x="1068108" y="13665"/>
                </a:lnTo>
                <a:lnTo>
                  <a:pt x="1063371" y="6565"/>
                </a:lnTo>
                <a:lnTo>
                  <a:pt x="1056335" y="1765"/>
                </a:lnTo>
                <a:lnTo>
                  <a:pt x="1047750" y="0"/>
                </a:lnTo>
                <a:lnTo>
                  <a:pt x="1039152" y="1765"/>
                </a:lnTo>
                <a:lnTo>
                  <a:pt x="1032129" y="6565"/>
                </a:lnTo>
                <a:lnTo>
                  <a:pt x="1027379" y="13665"/>
                </a:lnTo>
                <a:lnTo>
                  <a:pt x="1025652" y="22352"/>
                </a:lnTo>
                <a:lnTo>
                  <a:pt x="1025652" y="62484"/>
                </a:lnTo>
                <a:lnTo>
                  <a:pt x="973709" y="62484"/>
                </a:lnTo>
                <a:lnTo>
                  <a:pt x="947712" y="67792"/>
                </a:lnTo>
                <a:lnTo>
                  <a:pt x="926426" y="82207"/>
                </a:lnTo>
                <a:lnTo>
                  <a:pt x="912050" y="103530"/>
                </a:lnTo>
                <a:lnTo>
                  <a:pt x="906780" y="129540"/>
                </a:lnTo>
                <a:lnTo>
                  <a:pt x="906780" y="600456"/>
                </a:lnTo>
                <a:lnTo>
                  <a:pt x="912050" y="626478"/>
                </a:lnTo>
                <a:lnTo>
                  <a:pt x="926426" y="647801"/>
                </a:lnTo>
                <a:lnTo>
                  <a:pt x="947712" y="662216"/>
                </a:lnTo>
                <a:lnTo>
                  <a:pt x="973709" y="667512"/>
                </a:lnTo>
                <a:lnTo>
                  <a:pt x="1513459" y="667512"/>
                </a:lnTo>
                <a:lnTo>
                  <a:pt x="1539443" y="662216"/>
                </a:lnTo>
                <a:lnTo>
                  <a:pt x="1560728" y="647801"/>
                </a:lnTo>
                <a:lnTo>
                  <a:pt x="1567294" y="638048"/>
                </a:lnTo>
                <a:lnTo>
                  <a:pt x="1575104" y="626478"/>
                </a:lnTo>
                <a:lnTo>
                  <a:pt x="1580388" y="600456"/>
                </a:lnTo>
                <a:lnTo>
                  <a:pt x="1580388" y="231267"/>
                </a:lnTo>
                <a:lnTo>
                  <a:pt x="1580388" y="181991"/>
                </a:lnTo>
                <a:lnTo>
                  <a:pt x="1580388" y="129540"/>
                </a:lnTo>
                <a:close/>
              </a:path>
              <a:path w="2484120" h="668020">
                <a:moveTo>
                  <a:pt x="2484120" y="129540"/>
                </a:moveTo>
                <a:lnTo>
                  <a:pt x="2478811" y="103530"/>
                </a:lnTo>
                <a:lnTo>
                  <a:pt x="2474849" y="97663"/>
                </a:lnTo>
                <a:lnTo>
                  <a:pt x="2464384" y="82207"/>
                </a:lnTo>
                <a:lnTo>
                  <a:pt x="2454529" y="75565"/>
                </a:lnTo>
                <a:lnTo>
                  <a:pt x="2454529" y="231267"/>
                </a:lnTo>
                <a:lnTo>
                  <a:pt x="2454529" y="600456"/>
                </a:lnTo>
                <a:lnTo>
                  <a:pt x="2451557" y="615073"/>
                </a:lnTo>
                <a:lnTo>
                  <a:pt x="2443492" y="627024"/>
                </a:lnTo>
                <a:lnTo>
                  <a:pt x="2431542" y="635088"/>
                </a:lnTo>
                <a:lnTo>
                  <a:pt x="2416937" y="638048"/>
                </a:lnTo>
                <a:lnTo>
                  <a:pt x="1876171" y="638048"/>
                </a:lnTo>
                <a:lnTo>
                  <a:pt x="1861502" y="635076"/>
                </a:lnTo>
                <a:lnTo>
                  <a:pt x="1849564" y="626973"/>
                </a:lnTo>
                <a:lnTo>
                  <a:pt x="1841512" y="615010"/>
                </a:lnTo>
                <a:lnTo>
                  <a:pt x="1838579" y="600456"/>
                </a:lnTo>
                <a:lnTo>
                  <a:pt x="1838579" y="231267"/>
                </a:lnTo>
                <a:lnTo>
                  <a:pt x="2454529" y="231267"/>
                </a:lnTo>
                <a:lnTo>
                  <a:pt x="2454529" y="75565"/>
                </a:lnTo>
                <a:lnTo>
                  <a:pt x="2443022" y="67792"/>
                </a:lnTo>
                <a:lnTo>
                  <a:pt x="2416937" y="62484"/>
                </a:lnTo>
                <a:lnTo>
                  <a:pt x="2384806" y="62484"/>
                </a:lnTo>
                <a:lnTo>
                  <a:pt x="2384806" y="139827"/>
                </a:lnTo>
                <a:lnTo>
                  <a:pt x="2381478" y="156273"/>
                </a:lnTo>
                <a:lnTo>
                  <a:pt x="2372436" y="169672"/>
                </a:lnTo>
                <a:lnTo>
                  <a:pt x="2359025" y="178701"/>
                </a:lnTo>
                <a:lnTo>
                  <a:pt x="2342642" y="181991"/>
                </a:lnTo>
                <a:lnTo>
                  <a:pt x="2326170" y="178701"/>
                </a:lnTo>
                <a:lnTo>
                  <a:pt x="2312733" y="169672"/>
                </a:lnTo>
                <a:lnTo>
                  <a:pt x="2303665" y="156273"/>
                </a:lnTo>
                <a:lnTo>
                  <a:pt x="2300351" y="139827"/>
                </a:lnTo>
                <a:lnTo>
                  <a:pt x="2303665" y="123444"/>
                </a:lnTo>
                <a:lnTo>
                  <a:pt x="2312733" y="110032"/>
                </a:lnTo>
                <a:lnTo>
                  <a:pt x="2319528" y="105460"/>
                </a:lnTo>
                <a:lnTo>
                  <a:pt x="2319528" y="137668"/>
                </a:lnTo>
                <a:lnTo>
                  <a:pt x="2321255" y="146367"/>
                </a:lnTo>
                <a:lnTo>
                  <a:pt x="2325992" y="153466"/>
                </a:lnTo>
                <a:lnTo>
                  <a:pt x="2333028" y="158267"/>
                </a:lnTo>
                <a:lnTo>
                  <a:pt x="2341626" y="160020"/>
                </a:lnTo>
                <a:lnTo>
                  <a:pt x="2350211" y="158267"/>
                </a:lnTo>
                <a:lnTo>
                  <a:pt x="2357247" y="153466"/>
                </a:lnTo>
                <a:lnTo>
                  <a:pt x="2361984" y="146367"/>
                </a:lnTo>
                <a:lnTo>
                  <a:pt x="2363724" y="137668"/>
                </a:lnTo>
                <a:lnTo>
                  <a:pt x="2363724" y="104165"/>
                </a:lnTo>
                <a:lnTo>
                  <a:pt x="2372436" y="110032"/>
                </a:lnTo>
                <a:lnTo>
                  <a:pt x="2381478" y="123444"/>
                </a:lnTo>
                <a:lnTo>
                  <a:pt x="2384806" y="139827"/>
                </a:lnTo>
                <a:lnTo>
                  <a:pt x="2384806" y="62484"/>
                </a:lnTo>
                <a:lnTo>
                  <a:pt x="2363724" y="62484"/>
                </a:lnTo>
                <a:lnTo>
                  <a:pt x="2363724" y="22352"/>
                </a:lnTo>
                <a:lnTo>
                  <a:pt x="2361984" y="13665"/>
                </a:lnTo>
                <a:lnTo>
                  <a:pt x="2357247" y="6565"/>
                </a:lnTo>
                <a:lnTo>
                  <a:pt x="2350211" y="1765"/>
                </a:lnTo>
                <a:lnTo>
                  <a:pt x="2341626" y="0"/>
                </a:lnTo>
                <a:lnTo>
                  <a:pt x="2333028" y="1765"/>
                </a:lnTo>
                <a:lnTo>
                  <a:pt x="2326005" y="6565"/>
                </a:lnTo>
                <a:lnTo>
                  <a:pt x="2321255" y="13665"/>
                </a:lnTo>
                <a:lnTo>
                  <a:pt x="2319528" y="22352"/>
                </a:lnTo>
                <a:lnTo>
                  <a:pt x="2319528" y="62484"/>
                </a:lnTo>
                <a:lnTo>
                  <a:pt x="2188718" y="62484"/>
                </a:lnTo>
                <a:lnTo>
                  <a:pt x="2188718" y="139827"/>
                </a:lnTo>
                <a:lnTo>
                  <a:pt x="2185390" y="156273"/>
                </a:lnTo>
                <a:lnTo>
                  <a:pt x="2176348" y="169672"/>
                </a:lnTo>
                <a:lnTo>
                  <a:pt x="2162937" y="178701"/>
                </a:lnTo>
                <a:lnTo>
                  <a:pt x="2146554" y="181991"/>
                </a:lnTo>
                <a:lnTo>
                  <a:pt x="2130094" y="178701"/>
                </a:lnTo>
                <a:lnTo>
                  <a:pt x="2116696" y="169672"/>
                </a:lnTo>
                <a:lnTo>
                  <a:pt x="2107692" y="156273"/>
                </a:lnTo>
                <a:lnTo>
                  <a:pt x="2104390" y="139827"/>
                </a:lnTo>
                <a:lnTo>
                  <a:pt x="2107692" y="123444"/>
                </a:lnTo>
                <a:lnTo>
                  <a:pt x="2116696" y="110032"/>
                </a:lnTo>
                <a:lnTo>
                  <a:pt x="2124456" y="104800"/>
                </a:lnTo>
                <a:lnTo>
                  <a:pt x="2124456" y="137668"/>
                </a:lnTo>
                <a:lnTo>
                  <a:pt x="2126183" y="146367"/>
                </a:lnTo>
                <a:lnTo>
                  <a:pt x="2130933" y="153466"/>
                </a:lnTo>
                <a:lnTo>
                  <a:pt x="2137956" y="158267"/>
                </a:lnTo>
                <a:lnTo>
                  <a:pt x="2146554" y="160020"/>
                </a:lnTo>
                <a:lnTo>
                  <a:pt x="2155139" y="158267"/>
                </a:lnTo>
                <a:lnTo>
                  <a:pt x="2162175" y="153466"/>
                </a:lnTo>
                <a:lnTo>
                  <a:pt x="2166912" y="146367"/>
                </a:lnTo>
                <a:lnTo>
                  <a:pt x="2168652" y="137668"/>
                </a:lnTo>
                <a:lnTo>
                  <a:pt x="2168652" y="104851"/>
                </a:lnTo>
                <a:lnTo>
                  <a:pt x="2176348" y="110032"/>
                </a:lnTo>
                <a:lnTo>
                  <a:pt x="2185390" y="123444"/>
                </a:lnTo>
                <a:lnTo>
                  <a:pt x="2188718" y="139827"/>
                </a:lnTo>
                <a:lnTo>
                  <a:pt x="2188718" y="62484"/>
                </a:lnTo>
                <a:lnTo>
                  <a:pt x="2168652" y="62484"/>
                </a:lnTo>
                <a:lnTo>
                  <a:pt x="2168652" y="22352"/>
                </a:lnTo>
                <a:lnTo>
                  <a:pt x="2166912" y="13665"/>
                </a:lnTo>
                <a:lnTo>
                  <a:pt x="2162175" y="6565"/>
                </a:lnTo>
                <a:lnTo>
                  <a:pt x="2155139" y="1765"/>
                </a:lnTo>
                <a:lnTo>
                  <a:pt x="2146554" y="0"/>
                </a:lnTo>
                <a:lnTo>
                  <a:pt x="2137956" y="1765"/>
                </a:lnTo>
                <a:lnTo>
                  <a:pt x="2130933" y="6565"/>
                </a:lnTo>
                <a:lnTo>
                  <a:pt x="2126183" y="13665"/>
                </a:lnTo>
                <a:lnTo>
                  <a:pt x="2124456" y="22352"/>
                </a:lnTo>
                <a:lnTo>
                  <a:pt x="2124456" y="62484"/>
                </a:lnTo>
                <a:lnTo>
                  <a:pt x="1992630" y="62484"/>
                </a:lnTo>
                <a:lnTo>
                  <a:pt x="1992630" y="139827"/>
                </a:lnTo>
                <a:lnTo>
                  <a:pt x="1989328" y="156273"/>
                </a:lnTo>
                <a:lnTo>
                  <a:pt x="1980311" y="169672"/>
                </a:lnTo>
                <a:lnTo>
                  <a:pt x="1966912" y="178701"/>
                </a:lnTo>
                <a:lnTo>
                  <a:pt x="1950466" y="181991"/>
                </a:lnTo>
                <a:lnTo>
                  <a:pt x="1934006" y="178701"/>
                </a:lnTo>
                <a:lnTo>
                  <a:pt x="1920608" y="169672"/>
                </a:lnTo>
                <a:lnTo>
                  <a:pt x="1911604" y="156273"/>
                </a:lnTo>
                <a:lnTo>
                  <a:pt x="1908302" y="139827"/>
                </a:lnTo>
                <a:lnTo>
                  <a:pt x="1911604" y="123444"/>
                </a:lnTo>
                <a:lnTo>
                  <a:pt x="1920608" y="110032"/>
                </a:lnTo>
                <a:lnTo>
                  <a:pt x="1927860" y="105143"/>
                </a:lnTo>
                <a:lnTo>
                  <a:pt x="1927860" y="137668"/>
                </a:lnTo>
                <a:lnTo>
                  <a:pt x="1929587" y="146367"/>
                </a:lnTo>
                <a:lnTo>
                  <a:pt x="1934337" y="153466"/>
                </a:lnTo>
                <a:lnTo>
                  <a:pt x="1941360" y="158267"/>
                </a:lnTo>
                <a:lnTo>
                  <a:pt x="1949958" y="160020"/>
                </a:lnTo>
                <a:lnTo>
                  <a:pt x="1958543" y="158267"/>
                </a:lnTo>
                <a:lnTo>
                  <a:pt x="1965579" y="153466"/>
                </a:lnTo>
                <a:lnTo>
                  <a:pt x="1970316" y="146367"/>
                </a:lnTo>
                <a:lnTo>
                  <a:pt x="1972056" y="137668"/>
                </a:lnTo>
                <a:lnTo>
                  <a:pt x="1972056" y="104470"/>
                </a:lnTo>
                <a:lnTo>
                  <a:pt x="1980311" y="110032"/>
                </a:lnTo>
                <a:lnTo>
                  <a:pt x="1989328" y="123444"/>
                </a:lnTo>
                <a:lnTo>
                  <a:pt x="1992630" y="139827"/>
                </a:lnTo>
                <a:lnTo>
                  <a:pt x="1992630" y="62484"/>
                </a:lnTo>
                <a:lnTo>
                  <a:pt x="1972056" y="62484"/>
                </a:lnTo>
                <a:lnTo>
                  <a:pt x="1972056" y="22352"/>
                </a:lnTo>
                <a:lnTo>
                  <a:pt x="1970316" y="13665"/>
                </a:lnTo>
                <a:lnTo>
                  <a:pt x="1965579" y="6565"/>
                </a:lnTo>
                <a:lnTo>
                  <a:pt x="1958543" y="1765"/>
                </a:lnTo>
                <a:lnTo>
                  <a:pt x="1949958" y="0"/>
                </a:lnTo>
                <a:lnTo>
                  <a:pt x="1941360" y="1765"/>
                </a:lnTo>
                <a:lnTo>
                  <a:pt x="1934337" y="6565"/>
                </a:lnTo>
                <a:lnTo>
                  <a:pt x="1929587" y="13665"/>
                </a:lnTo>
                <a:lnTo>
                  <a:pt x="1927860" y="22352"/>
                </a:lnTo>
                <a:lnTo>
                  <a:pt x="1927860" y="62484"/>
                </a:lnTo>
                <a:lnTo>
                  <a:pt x="1876171" y="62484"/>
                </a:lnTo>
                <a:lnTo>
                  <a:pt x="1850072" y="67792"/>
                </a:lnTo>
                <a:lnTo>
                  <a:pt x="1828711" y="82207"/>
                </a:lnTo>
                <a:lnTo>
                  <a:pt x="1814283" y="103530"/>
                </a:lnTo>
                <a:lnTo>
                  <a:pt x="1808988" y="129540"/>
                </a:lnTo>
                <a:lnTo>
                  <a:pt x="1808988" y="600456"/>
                </a:lnTo>
                <a:lnTo>
                  <a:pt x="1814283" y="626478"/>
                </a:lnTo>
                <a:lnTo>
                  <a:pt x="1828711" y="647801"/>
                </a:lnTo>
                <a:lnTo>
                  <a:pt x="1850072" y="662216"/>
                </a:lnTo>
                <a:lnTo>
                  <a:pt x="1876171" y="667512"/>
                </a:lnTo>
                <a:lnTo>
                  <a:pt x="2416937" y="667512"/>
                </a:lnTo>
                <a:lnTo>
                  <a:pt x="2443022" y="662216"/>
                </a:lnTo>
                <a:lnTo>
                  <a:pt x="2464384" y="647801"/>
                </a:lnTo>
                <a:lnTo>
                  <a:pt x="2470975" y="638048"/>
                </a:lnTo>
                <a:lnTo>
                  <a:pt x="2478811" y="626478"/>
                </a:lnTo>
                <a:lnTo>
                  <a:pt x="2484120" y="600456"/>
                </a:lnTo>
                <a:lnTo>
                  <a:pt x="2484120" y="231267"/>
                </a:lnTo>
                <a:lnTo>
                  <a:pt x="2484120" y="181991"/>
                </a:lnTo>
                <a:lnTo>
                  <a:pt x="2484120" y="12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804792" y="3983524"/>
            <a:ext cx="2285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  <a:tabLst>
                <a:tab pos="920115" algn="l"/>
                <a:tab pos="1828800" algn="l"/>
              </a:tabLst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PR	M</a:t>
            </a:r>
            <a:r>
              <a:rPr sz="1800" b="1" spc="-22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Y	</a:t>
            </a:r>
            <a:r>
              <a:rPr sz="1800" b="1" spc="-10" dirty="0">
                <a:latin typeface="Arial"/>
                <a:cs typeface="Arial"/>
              </a:rPr>
              <a:t>JUN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8303" y="4357115"/>
            <a:ext cx="2606040" cy="216535"/>
          </a:xfrm>
          <a:custGeom>
            <a:avLst/>
            <a:gdLst/>
            <a:ahLst/>
            <a:cxnLst/>
            <a:rect l="l" t="t" r="r" b="b"/>
            <a:pathLst>
              <a:path w="2606040" h="216535">
                <a:moveTo>
                  <a:pt x="2606040" y="0"/>
                </a:moveTo>
                <a:lnTo>
                  <a:pt x="2604615" y="42142"/>
                </a:lnTo>
                <a:lnTo>
                  <a:pt x="2600737" y="76533"/>
                </a:lnTo>
                <a:lnTo>
                  <a:pt x="2595002" y="99708"/>
                </a:lnTo>
                <a:lnTo>
                  <a:pt x="2588006" y="108203"/>
                </a:lnTo>
                <a:lnTo>
                  <a:pt x="1321054" y="108203"/>
                </a:lnTo>
                <a:lnTo>
                  <a:pt x="1314057" y="116699"/>
                </a:lnTo>
                <a:lnTo>
                  <a:pt x="1308322" y="139874"/>
                </a:lnTo>
                <a:lnTo>
                  <a:pt x="1304444" y="174265"/>
                </a:lnTo>
                <a:lnTo>
                  <a:pt x="1303020" y="216407"/>
                </a:lnTo>
                <a:lnTo>
                  <a:pt x="1301595" y="174265"/>
                </a:lnTo>
                <a:lnTo>
                  <a:pt x="1297717" y="139874"/>
                </a:lnTo>
                <a:lnTo>
                  <a:pt x="1291982" y="116699"/>
                </a:lnTo>
                <a:lnTo>
                  <a:pt x="1284986" y="108203"/>
                </a:lnTo>
                <a:lnTo>
                  <a:pt x="18034" y="108203"/>
                </a:lnTo>
                <a:lnTo>
                  <a:pt x="11015" y="99708"/>
                </a:lnTo>
                <a:lnTo>
                  <a:pt x="5283" y="76533"/>
                </a:lnTo>
                <a:lnTo>
                  <a:pt x="1417" y="42142"/>
                </a:lnTo>
                <a:lnTo>
                  <a:pt x="0" y="0"/>
                </a:lnTo>
              </a:path>
            </a:pathLst>
          </a:custGeom>
          <a:ln w="6350">
            <a:solidFill>
              <a:srgbClr val="1827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624071" y="3578352"/>
            <a:ext cx="2656840" cy="914400"/>
          </a:xfrm>
          <a:custGeom>
            <a:avLst/>
            <a:gdLst/>
            <a:ahLst/>
            <a:cxnLst/>
            <a:rect l="l" t="t" r="r" b="b"/>
            <a:pathLst>
              <a:path w="2656840" h="914400">
                <a:moveTo>
                  <a:pt x="2656331" y="0"/>
                </a:moveTo>
                <a:lnTo>
                  <a:pt x="0" y="0"/>
                </a:lnTo>
                <a:lnTo>
                  <a:pt x="0" y="914400"/>
                </a:lnTo>
                <a:lnTo>
                  <a:pt x="2656331" y="914400"/>
                </a:lnTo>
                <a:lnTo>
                  <a:pt x="2656331" y="0"/>
                </a:lnTo>
                <a:close/>
              </a:path>
            </a:pathLst>
          </a:custGeom>
          <a:solidFill>
            <a:srgbClr val="F1F1F1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43915" y="1141325"/>
            <a:ext cx="7513320" cy="21424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200" b="1" spc="-5" dirty="0">
                <a:latin typeface="Arial"/>
                <a:cs typeface="Arial"/>
              </a:rPr>
              <a:t>General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Enrollment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Period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(GEP)</a:t>
            </a:r>
            <a:endParaRPr sz="2200" dirty="0">
              <a:latin typeface="Arial"/>
              <a:cs typeface="Arial"/>
            </a:endParaRPr>
          </a:p>
          <a:p>
            <a:pPr marL="353695" marR="5080" indent="-341630">
              <a:lnSpc>
                <a:spcPct val="12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If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you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miss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Initial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Enrollment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Period,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you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have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another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chance 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enroll into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Medicare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Arial"/>
              <a:cs typeface="Arial"/>
            </a:endParaRPr>
          </a:p>
          <a:p>
            <a:pPr marL="194056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Note: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Part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penalty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apply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515" y="394362"/>
            <a:ext cx="85968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dirty="0">
                <a:solidFill>
                  <a:srgbClr val="182756"/>
                </a:solidFill>
              </a:rPr>
              <a:t>Continuing </a:t>
            </a:r>
            <a:r>
              <a:rPr sz="3600" dirty="0">
                <a:solidFill>
                  <a:srgbClr val="182756"/>
                </a:solidFill>
              </a:rPr>
              <a:t>Low</a:t>
            </a:r>
            <a:r>
              <a:rPr lang="en-US" sz="3600" spc="-65" dirty="0">
                <a:solidFill>
                  <a:srgbClr val="182756"/>
                </a:solidFill>
              </a:rPr>
              <a:t>-</a:t>
            </a:r>
            <a:r>
              <a:rPr sz="3600" dirty="0">
                <a:solidFill>
                  <a:srgbClr val="182756"/>
                </a:solidFill>
              </a:rPr>
              <a:t>Cost</a:t>
            </a:r>
            <a:r>
              <a:rPr sz="3600" spc="-5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Benefits</a:t>
            </a:r>
            <a:r>
              <a:rPr lang="en-US" sz="3600" dirty="0">
                <a:solidFill>
                  <a:srgbClr val="182756"/>
                </a:solidFill>
              </a:rPr>
              <a:t> for 2022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3914" y="1268349"/>
            <a:ext cx="6666485" cy="4193456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58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$0 Premium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Plans</a:t>
            </a:r>
            <a:r>
              <a:rPr lang="en-US" sz="2800" spc="-5" dirty="0">
                <a:latin typeface="Arial"/>
                <a:cs typeface="Arial"/>
              </a:rPr>
              <a:t> &amp; Primary Care Copay</a:t>
            </a:r>
          </a:p>
          <a:p>
            <a:pPr marL="353695" indent="-341630">
              <a:lnSpc>
                <a:spcPct val="100000"/>
              </a:lnSpc>
              <a:spcBef>
                <a:spcPts val="158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$0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Prescription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Drug</a:t>
            </a:r>
            <a:r>
              <a:rPr lang="en-US" sz="2800" spc="-5" dirty="0">
                <a:latin typeface="Arial"/>
                <a:cs typeface="Arial"/>
              </a:rPr>
              <a:t> options</a:t>
            </a:r>
            <a:endParaRPr lang="en-US" sz="2000" dirty="0">
              <a:latin typeface="Arial"/>
              <a:cs typeface="Arial"/>
            </a:endParaRPr>
          </a:p>
          <a:p>
            <a:pPr marL="353695" indent="-341630">
              <a:spcBef>
                <a:spcPts val="148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Referrals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See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Specialist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47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More</a:t>
            </a:r>
            <a:r>
              <a:rPr sz="2800" dirty="0">
                <a:latin typeface="Arial"/>
                <a:cs typeface="Arial"/>
              </a:rPr>
              <a:t> than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4,000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Providers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353695" indent="-341630">
              <a:lnSpc>
                <a:spcPct val="100000"/>
              </a:lnSpc>
              <a:spcBef>
                <a:spcPts val="147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Deductibles</a:t>
            </a:r>
            <a:r>
              <a:rPr lang="en-US" sz="2800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47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800" spc="-10" dirty="0">
                <a:latin typeface="Arial"/>
                <a:cs typeface="Arial"/>
              </a:rPr>
              <a:t>Worldwide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lang="en-US" sz="2800" spc="10" dirty="0">
                <a:latin typeface="Arial"/>
                <a:cs typeface="Arial"/>
              </a:rPr>
              <a:t>Urgent &amp; </a:t>
            </a:r>
            <a:r>
              <a:rPr sz="2800" spc="-5" dirty="0">
                <a:latin typeface="Arial"/>
                <a:cs typeface="Arial"/>
              </a:rPr>
              <a:t>Emergency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Care</a:t>
            </a:r>
            <a:r>
              <a:rPr lang="en-US" sz="2800" spc="-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5559" y="1600200"/>
            <a:ext cx="3081655" cy="2667000"/>
          </a:xfrm>
          <a:custGeom>
            <a:avLst/>
            <a:gdLst/>
            <a:ahLst/>
            <a:cxnLst/>
            <a:rect l="l" t="t" r="r" b="b"/>
            <a:pathLst>
              <a:path w="3081654" h="2667000">
                <a:moveTo>
                  <a:pt x="1766189" y="1602359"/>
                </a:moveTo>
                <a:lnTo>
                  <a:pt x="1763864" y="1557172"/>
                </a:lnTo>
                <a:lnTo>
                  <a:pt x="1754886" y="1514729"/>
                </a:lnTo>
                <a:lnTo>
                  <a:pt x="1741449" y="1476451"/>
                </a:lnTo>
                <a:lnTo>
                  <a:pt x="1715985" y="1428432"/>
                </a:lnTo>
                <a:lnTo>
                  <a:pt x="1691144" y="1398854"/>
                </a:lnTo>
                <a:lnTo>
                  <a:pt x="1660321" y="1370545"/>
                </a:lnTo>
                <a:lnTo>
                  <a:pt x="1618488" y="1337691"/>
                </a:lnTo>
                <a:lnTo>
                  <a:pt x="1569186" y="1308836"/>
                </a:lnTo>
                <a:lnTo>
                  <a:pt x="1526870" y="1288008"/>
                </a:lnTo>
                <a:lnTo>
                  <a:pt x="1491475" y="1271663"/>
                </a:lnTo>
                <a:lnTo>
                  <a:pt x="1445298" y="1252943"/>
                </a:lnTo>
                <a:lnTo>
                  <a:pt x="1348574" y="1215555"/>
                </a:lnTo>
                <a:lnTo>
                  <a:pt x="1325003" y="1205826"/>
                </a:lnTo>
                <a:lnTo>
                  <a:pt x="1280287" y="1185545"/>
                </a:lnTo>
                <a:lnTo>
                  <a:pt x="1237970" y="1163116"/>
                </a:lnTo>
                <a:lnTo>
                  <a:pt x="1201013" y="1134681"/>
                </a:lnTo>
                <a:lnTo>
                  <a:pt x="1174686" y="1107109"/>
                </a:lnTo>
                <a:lnTo>
                  <a:pt x="1157643" y="1066063"/>
                </a:lnTo>
                <a:lnTo>
                  <a:pt x="1155700" y="1042924"/>
                </a:lnTo>
                <a:lnTo>
                  <a:pt x="1159154" y="1012621"/>
                </a:lnTo>
                <a:lnTo>
                  <a:pt x="1186980" y="960996"/>
                </a:lnTo>
                <a:lnTo>
                  <a:pt x="1241437" y="922159"/>
                </a:lnTo>
                <a:lnTo>
                  <a:pt x="1313561" y="902373"/>
                </a:lnTo>
                <a:lnTo>
                  <a:pt x="1355852" y="899922"/>
                </a:lnTo>
                <a:lnTo>
                  <a:pt x="1375448" y="900620"/>
                </a:lnTo>
                <a:lnTo>
                  <a:pt x="1415288" y="906030"/>
                </a:lnTo>
                <a:lnTo>
                  <a:pt x="1455000" y="916279"/>
                </a:lnTo>
                <a:lnTo>
                  <a:pt x="1504823" y="935101"/>
                </a:lnTo>
                <a:lnTo>
                  <a:pt x="1546263" y="956856"/>
                </a:lnTo>
                <a:lnTo>
                  <a:pt x="1581404" y="979106"/>
                </a:lnTo>
                <a:lnTo>
                  <a:pt x="1609217" y="1000887"/>
                </a:lnTo>
                <a:lnTo>
                  <a:pt x="1615287" y="1004874"/>
                </a:lnTo>
                <a:lnTo>
                  <a:pt x="1621510" y="1007300"/>
                </a:lnTo>
                <a:lnTo>
                  <a:pt x="1627911" y="1008214"/>
                </a:lnTo>
                <a:lnTo>
                  <a:pt x="1634490" y="1007618"/>
                </a:lnTo>
                <a:lnTo>
                  <a:pt x="1731391" y="857123"/>
                </a:lnTo>
                <a:lnTo>
                  <a:pt x="1735810" y="838860"/>
                </a:lnTo>
                <a:lnTo>
                  <a:pt x="1732978" y="830173"/>
                </a:lnTo>
                <a:lnTo>
                  <a:pt x="1699729" y="798410"/>
                </a:lnTo>
                <a:lnTo>
                  <a:pt x="1662328" y="772477"/>
                </a:lnTo>
                <a:lnTo>
                  <a:pt x="1617218" y="747141"/>
                </a:lnTo>
                <a:lnTo>
                  <a:pt x="1581340" y="731837"/>
                </a:lnTo>
                <a:lnTo>
                  <a:pt x="1536319" y="716153"/>
                </a:lnTo>
                <a:lnTo>
                  <a:pt x="1485684" y="702919"/>
                </a:lnTo>
                <a:lnTo>
                  <a:pt x="1433449" y="694817"/>
                </a:lnTo>
                <a:lnTo>
                  <a:pt x="1433449" y="522351"/>
                </a:lnTo>
                <a:lnTo>
                  <a:pt x="1430528" y="515239"/>
                </a:lnTo>
                <a:lnTo>
                  <a:pt x="1419606" y="504317"/>
                </a:lnTo>
                <a:lnTo>
                  <a:pt x="1412494" y="501396"/>
                </a:lnTo>
                <a:lnTo>
                  <a:pt x="1269873" y="501396"/>
                </a:lnTo>
                <a:lnTo>
                  <a:pt x="1262634" y="504317"/>
                </a:lnTo>
                <a:lnTo>
                  <a:pt x="1250950" y="516128"/>
                </a:lnTo>
                <a:lnTo>
                  <a:pt x="1248029" y="523240"/>
                </a:lnTo>
                <a:lnTo>
                  <a:pt x="1248029" y="698500"/>
                </a:lnTo>
                <a:lnTo>
                  <a:pt x="1191755" y="712393"/>
                </a:lnTo>
                <a:lnTo>
                  <a:pt x="1139863" y="731786"/>
                </a:lnTo>
                <a:lnTo>
                  <a:pt x="1092352" y="756704"/>
                </a:lnTo>
                <a:lnTo>
                  <a:pt x="1049235" y="787146"/>
                </a:lnTo>
                <a:lnTo>
                  <a:pt x="1010526" y="823087"/>
                </a:lnTo>
                <a:lnTo>
                  <a:pt x="977696" y="863130"/>
                </a:lnTo>
                <a:lnTo>
                  <a:pt x="952195" y="905675"/>
                </a:lnTo>
                <a:lnTo>
                  <a:pt x="934008" y="950722"/>
                </a:lnTo>
                <a:lnTo>
                  <a:pt x="923099" y="998296"/>
                </a:lnTo>
                <a:lnTo>
                  <a:pt x="919480" y="1048385"/>
                </a:lnTo>
                <a:lnTo>
                  <a:pt x="919949" y="1067244"/>
                </a:lnTo>
                <a:lnTo>
                  <a:pt x="927481" y="1120902"/>
                </a:lnTo>
                <a:lnTo>
                  <a:pt x="941476" y="1168730"/>
                </a:lnTo>
                <a:lnTo>
                  <a:pt x="961212" y="1210348"/>
                </a:lnTo>
                <a:lnTo>
                  <a:pt x="990841" y="1249870"/>
                </a:lnTo>
                <a:lnTo>
                  <a:pt x="1020953" y="1282827"/>
                </a:lnTo>
                <a:lnTo>
                  <a:pt x="1056259" y="1312189"/>
                </a:lnTo>
                <a:lnTo>
                  <a:pt x="1099502" y="1340827"/>
                </a:lnTo>
                <a:lnTo>
                  <a:pt x="1135278" y="1361871"/>
                </a:lnTo>
                <a:lnTo>
                  <a:pt x="1198930" y="1391958"/>
                </a:lnTo>
                <a:lnTo>
                  <a:pt x="1238758" y="1409065"/>
                </a:lnTo>
                <a:lnTo>
                  <a:pt x="1296289" y="1432179"/>
                </a:lnTo>
                <a:lnTo>
                  <a:pt x="1340002" y="1449425"/>
                </a:lnTo>
                <a:lnTo>
                  <a:pt x="1356931" y="1456397"/>
                </a:lnTo>
                <a:lnTo>
                  <a:pt x="1397850" y="1475155"/>
                </a:lnTo>
                <a:lnTo>
                  <a:pt x="1449108" y="1501394"/>
                </a:lnTo>
                <a:lnTo>
                  <a:pt x="1486281" y="1526921"/>
                </a:lnTo>
                <a:lnTo>
                  <a:pt x="1517396" y="1565910"/>
                </a:lnTo>
                <a:lnTo>
                  <a:pt x="1530375" y="1602435"/>
                </a:lnTo>
                <a:lnTo>
                  <a:pt x="1531239" y="1615440"/>
                </a:lnTo>
                <a:lnTo>
                  <a:pt x="1527670" y="1650098"/>
                </a:lnTo>
                <a:lnTo>
                  <a:pt x="1498981" y="1706880"/>
                </a:lnTo>
                <a:lnTo>
                  <a:pt x="1444002" y="1746643"/>
                </a:lnTo>
                <a:lnTo>
                  <a:pt x="1377746" y="1766531"/>
                </a:lnTo>
                <a:lnTo>
                  <a:pt x="1341120" y="1768983"/>
                </a:lnTo>
                <a:lnTo>
                  <a:pt x="1323911" y="1768513"/>
                </a:lnTo>
                <a:lnTo>
                  <a:pt x="1272286" y="1761363"/>
                </a:lnTo>
                <a:lnTo>
                  <a:pt x="1224572" y="1749069"/>
                </a:lnTo>
                <a:lnTo>
                  <a:pt x="1178077" y="1731238"/>
                </a:lnTo>
                <a:lnTo>
                  <a:pt x="1132840" y="1707946"/>
                </a:lnTo>
                <a:lnTo>
                  <a:pt x="1088872" y="1679232"/>
                </a:lnTo>
                <a:lnTo>
                  <a:pt x="1046226" y="1645158"/>
                </a:lnTo>
                <a:lnTo>
                  <a:pt x="1038606" y="1636395"/>
                </a:lnTo>
                <a:lnTo>
                  <a:pt x="1031113" y="1633474"/>
                </a:lnTo>
                <a:lnTo>
                  <a:pt x="1011809" y="1636014"/>
                </a:lnTo>
                <a:lnTo>
                  <a:pt x="1004697" y="1639697"/>
                </a:lnTo>
                <a:lnTo>
                  <a:pt x="1000379" y="1646047"/>
                </a:lnTo>
                <a:lnTo>
                  <a:pt x="904367" y="1771396"/>
                </a:lnTo>
                <a:lnTo>
                  <a:pt x="900176" y="1777365"/>
                </a:lnTo>
                <a:lnTo>
                  <a:pt x="897623" y="1783207"/>
                </a:lnTo>
                <a:lnTo>
                  <a:pt x="897623" y="1795780"/>
                </a:lnTo>
                <a:lnTo>
                  <a:pt x="929360" y="1832762"/>
                </a:lnTo>
                <a:lnTo>
                  <a:pt x="965581" y="1861185"/>
                </a:lnTo>
                <a:lnTo>
                  <a:pt x="998562" y="1884222"/>
                </a:lnTo>
                <a:lnTo>
                  <a:pt x="1034415" y="1905635"/>
                </a:lnTo>
                <a:lnTo>
                  <a:pt x="1076591" y="1926399"/>
                </a:lnTo>
                <a:lnTo>
                  <a:pt x="1128776" y="1947164"/>
                </a:lnTo>
                <a:lnTo>
                  <a:pt x="1187094" y="1964651"/>
                </a:lnTo>
                <a:lnTo>
                  <a:pt x="1247521" y="1976120"/>
                </a:lnTo>
                <a:lnTo>
                  <a:pt x="1247521" y="2146808"/>
                </a:lnTo>
                <a:lnTo>
                  <a:pt x="1250569" y="2153920"/>
                </a:lnTo>
                <a:lnTo>
                  <a:pt x="1262253" y="2165731"/>
                </a:lnTo>
                <a:lnTo>
                  <a:pt x="1269365" y="2168652"/>
                </a:lnTo>
                <a:lnTo>
                  <a:pt x="1411605" y="2168652"/>
                </a:lnTo>
                <a:lnTo>
                  <a:pt x="1418844" y="2165731"/>
                </a:lnTo>
                <a:lnTo>
                  <a:pt x="1429639" y="2154809"/>
                </a:lnTo>
                <a:lnTo>
                  <a:pt x="1432687" y="2147697"/>
                </a:lnTo>
                <a:lnTo>
                  <a:pt x="1432687" y="1974469"/>
                </a:lnTo>
                <a:lnTo>
                  <a:pt x="1480426" y="1964283"/>
                </a:lnTo>
                <a:lnTo>
                  <a:pt x="1525104" y="1949704"/>
                </a:lnTo>
                <a:lnTo>
                  <a:pt x="1566748" y="1930717"/>
                </a:lnTo>
                <a:lnTo>
                  <a:pt x="1605343" y="1907349"/>
                </a:lnTo>
                <a:lnTo>
                  <a:pt x="1640916" y="1879549"/>
                </a:lnTo>
                <a:lnTo>
                  <a:pt x="1673479" y="1847342"/>
                </a:lnTo>
                <a:lnTo>
                  <a:pt x="1706816" y="1804746"/>
                </a:lnTo>
                <a:lnTo>
                  <a:pt x="1732775" y="1758924"/>
                </a:lnTo>
                <a:lnTo>
                  <a:pt x="1751330" y="1709902"/>
                </a:lnTo>
                <a:lnTo>
                  <a:pt x="1762467" y="1657718"/>
                </a:lnTo>
                <a:lnTo>
                  <a:pt x="1766189" y="1602359"/>
                </a:lnTo>
                <a:close/>
              </a:path>
              <a:path w="3081654" h="2667000">
                <a:moveTo>
                  <a:pt x="2660904" y="1209421"/>
                </a:moveTo>
                <a:lnTo>
                  <a:pt x="2655570" y="1161237"/>
                </a:lnTo>
                <a:lnTo>
                  <a:pt x="2648559" y="1113586"/>
                </a:lnTo>
                <a:lnTo>
                  <a:pt x="2639872" y="1066495"/>
                </a:lnTo>
                <a:lnTo>
                  <a:pt x="2629560" y="1019987"/>
                </a:lnTo>
                <a:lnTo>
                  <a:pt x="2617635" y="974115"/>
                </a:lnTo>
                <a:lnTo>
                  <a:pt x="2604147" y="928890"/>
                </a:lnTo>
                <a:lnTo>
                  <a:pt x="2589111" y="884364"/>
                </a:lnTo>
                <a:lnTo>
                  <a:pt x="2572562" y="840549"/>
                </a:lnTo>
                <a:lnTo>
                  <a:pt x="2554541" y="797483"/>
                </a:lnTo>
                <a:lnTo>
                  <a:pt x="2535072" y="755192"/>
                </a:lnTo>
                <a:lnTo>
                  <a:pt x="2514181" y="713714"/>
                </a:lnTo>
                <a:lnTo>
                  <a:pt x="2491905" y="673074"/>
                </a:lnTo>
                <a:lnTo>
                  <a:pt x="2468270" y="633323"/>
                </a:lnTo>
                <a:lnTo>
                  <a:pt x="2443315" y="594461"/>
                </a:lnTo>
                <a:lnTo>
                  <a:pt x="2417076" y="556539"/>
                </a:lnTo>
                <a:lnTo>
                  <a:pt x="2389568" y="519582"/>
                </a:lnTo>
                <a:lnTo>
                  <a:pt x="2360828" y="483628"/>
                </a:lnTo>
                <a:lnTo>
                  <a:pt x="2330881" y="448703"/>
                </a:lnTo>
                <a:lnTo>
                  <a:pt x="2299779" y="414832"/>
                </a:lnTo>
                <a:lnTo>
                  <a:pt x="2267534" y="382054"/>
                </a:lnTo>
                <a:lnTo>
                  <a:pt x="2234184" y="350393"/>
                </a:lnTo>
                <a:lnTo>
                  <a:pt x="2199754" y="319900"/>
                </a:lnTo>
                <a:lnTo>
                  <a:pt x="2164283" y="290576"/>
                </a:lnTo>
                <a:lnTo>
                  <a:pt x="2127796" y="262483"/>
                </a:lnTo>
                <a:lnTo>
                  <a:pt x="2090318" y="235623"/>
                </a:lnTo>
                <a:lnTo>
                  <a:pt x="2051900" y="210045"/>
                </a:lnTo>
                <a:lnTo>
                  <a:pt x="2012556" y="185775"/>
                </a:lnTo>
                <a:lnTo>
                  <a:pt x="1972335" y="162852"/>
                </a:lnTo>
                <a:lnTo>
                  <a:pt x="1931238" y="141300"/>
                </a:lnTo>
                <a:lnTo>
                  <a:pt x="1889328" y="121145"/>
                </a:lnTo>
                <a:lnTo>
                  <a:pt x="1846618" y="102425"/>
                </a:lnTo>
                <a:lnTo>
                  <a:pt x="1803133" y="85166"/>
                </a:lnTo>
                <a:lnTo>
                  <a:pt x="1758924" y="69405"/>
                </a:lnTo>
                <a:lnTo>
                  <a:pt x="1714017" y="55168"/>
                </a:lnTo>
                <a:lnTo>
                  <a:pt x="1668424" y="42494"/>
                </a:lnTo>
                <a:lnTo>
                  <a:pt x="1622196" y="31407"/>
                </a:lnTo>
                <a:lnTo>
                  <a:pt x="1575358" y="21945"/>
                </a:lnTo>
                <a:lnTo>
                  <a:pt x="1527949" y="14135"/>
                </a:lnTo>
                <a:lnTo>
                  <a:pt x="1479981" y="8001"/>
                </a:lnTo>
                <a:lnTo>
                  <a:pt x="1431505" y="3581"/>
                </a:lnTo>
                <a:lnTo>
                  <a:pt x="1382534" y="901"/>
                </a:lnTo>
                <a:lnTo>
                  <a:pt x="1333119" y="0"/>
                </a:lnTo>
                <a:lnTo>
                  <a:pt x="1285290" y="850"/>
                </a:lnTo>
                <a:lnTo>
                  <a:pt x="1237894" y="3352"/>
                </a:lnTo>
                <a:lnTo>
                  <a:pt x="1190955" y="7493"/>
                </a:lnTo>
                <a:lnTo>
                  <a:pt x="1144485" y="13246"/>
                </a:lnTo>
                <a:lnTo>
                  <a:pt x="1098537" y="20586"/>
                </a:lnTo>
                <a:lnTo>
                  <a:pt x="1053109" y="29464"/>
                </a:lnTo>
                <a:lnTo>
                  <a:pt x="1008265" y="39878"/>
                </a:lnTo>
                <a:lnTo>
                  <a:pt x="964006" y="51777"/>
                </a:lnTo>
                <a:lnTo>
                  <a:pt x="920356" y="65151"/>
                </a:lnTo>
                <a:lnTo>
                  <a:pt x="877366" y="79959"/>
                </a:lnTo>
                <a:lnTo>
                  <a:pt x="835063" y="96189"/>
                </a:lnTo>
                <a:lnTo>
                  <a:pt x="793457" y="113792"/>
                </a:lnTo>
                <a:lnTo>
                  <a:pt x="752576" y="132753"/>
                </a:lnTo>
                <a:lnTo>
                  <a:pt x="712470" y="153035"/>
                </a:lnTo>
                <a:lnTo>
                  <a:pt x="673150" y="174612"/>
                </a:lnTo>
                <a:lnTo>
                  <a:pt x="634644" y="197472"/>
                </a:lnTo>
                <a:lnTo>
                  <a:pt x="596988" y="221564"/>
                </a:lnTo>
                <a:lnTo>
                  <a:pt x="560209" y="246875"/>
                </a:lnTo>
                <a:lnTo>
                  <a:pt x="524332" y="273367"/>
                </a:lnTo>
                <a:lnTo>
                  <a:pt x="489394" y="301015"/>
                </a:lnTo>
                <a:lnTo>
                  <a:pt x="455409" y="329793"/>
                </a:lnTo>
                <a:lnTo>
                  <a:pt x="422402" y="359676"/>
                </a:lnTo>
                <a:lnTo>
                  <a:pt x="390423" y="390626"/>
                </a:lnTo>
                <a:lnTo>
                  <a:pt x="359486" y="422617"/>
                </a:lnTo>
                <a:lnTo>
                  <a:pt x="329615" y="455637"/>
                </a:lnTo>
                <a:lnTo>
                  <a:pt x="300850" y="489635"/>
                </a:lnTo>
                <a:lnTo>
                  <a:pt x="273215" y="524586"/>
                </a:lnTo>
                <a:lnTo>
                  <a:pt x="246735" y="560476"/>
                </a:lnTo>
                <a:lnTo>
                  <a:pt x="221437" y="597268"/>
                </a:lnTo>
                <a:lnTo>
                  <a:pt x="197358" y="634936"/>
                </a:lnTo>
                <a:lnTo>
                  <a:pt x="174510" y="673442"/>
                </a:lnTo>
                <a:lnTo>
                  <a:pt x="152933" y="712774"/>
                </a:lnTo>
                <a:lnTo>
                  <a:pt x="132664" y="752906"/>
                </a:lnTo>
                <a:lnTo>
                  <a:pt x="113715" y="793788"/>
                </a:lnTo>
                <a:lnTo>
                  <a:pt x="96113" y="835393"/>
                </a:lnTo>
                <a:lnTo>
                  <a:pt x="79908" y="877722"/>
                </a:lnTo>
                <a:lnTo>
                  <a:pt x="65100" y="920711"/>
                </a:lnTo>
                <a:lnTo>
                  <a:pt x="51739" y="964361"/>
                </a:lnTo>
                <a:lnTo>
                  <a:pt x="39839" y="1008634"/>
                </a:lnTo>
                <a:lnTo>
                  <a:pt x="29438" y="1053490"/>
                </a:lnTo>
                <a:lnTo>
                  <a:pt x="20561" y="1098918"/>
                </a:lnTo>
                <a:lnTo>
                  <a:pt x="13233" y="1144879"/>
                </a:lnTo>
                <a:lnTo>
                  <a:pt x="7480" y="1191336"/>
                </a:lnTo>
                <a:lnTo>
                  <a:pt x="3340" y="1238288"/>
                </a:lnTo>
                <a:lnTo>
                  <a:pt x="838" y="1285684"/>
                </a:lnTo>
                <a:lnTo>
                  <a:pt x="0" y="1333500"/>
                </a:lnTo>
                <a:lnTo>
                  <a:pt x="838" y="1381328"/>
                </a:lnTo>
                <a:lnTo>
                  <a:pt x="3340" y="1428724"/>
                </a:lnTo>
                <a:lnTo>
                  <a:pt x="7480" y="1475676"/>
                </a:lnTo>
                <a:lnTo>
                  <a:pt x="13233" y="1522133"/>
                </a:lnTo>
                <a:lnTo>
                  <a:pt x="20574" y="1568094"/>
                </a:lnTo>
                <a:lnTo>
                  <a:pt x="29451" y="1613522"/>
                </a:lnTo>
                <a:lnTo>
                  <a:pt x="39865" y="1658378"/>
                </a:lnTo>
                <a:lnTo>
                  <a:pt x="51765" y="1702650"/>
                </a:lnTo>
                <a:lnTo>
                  <a:pt x="65138" y="1746300"/>
                </a:lnTo>
                <a:lnTo>
                  <a:pt x="79946" y="1789290"/>
                </a:lnTo>
                <a:lnTo>
                  <a:pt x="96177" y="1831619"/>
                </a:lnTo>
                <a:lnTo>
                  <a:pt x="113779" y="1873224"/>
                </a:lnTo>
                <a:lnTo>
                  <a:pt x="132740" y="1914105"/>
                </a:lnTo>
                <a:lnTo>
                  <a:pt x="153022" y="1954237"/>
                </a:lnTo>
                <a:lnTo>
                  <a:pt x="174612" y="1993569"/>
                </a:lnTo>
                <a:lnTo>
                  <a:pt x="197459" y="2032076"/>
                </a:lnTo>
                <a:lnTo>
                  <a:pt x="221564" y="2069744"/>
                </a:lnTo>
                <a:lnTo>
                  <a:pt x="246875" y="2106536"/>
                </a:lnTo>
                <a:lnTo>
                  <a:pt x="273367" y="2142426"/>
                </a:lnTo>
                <a:lnTo>
                  <a:pt x="301015" y="2177377"/>
                </a:lnTo>
                <a:lnTo>
                  <a:pt x="329793" y="2211374"/>
                </a:lnTo>
                <a:lnTo>
                  <a:pt x="359676" y="2244394"/>
                </a:lnTo>
                <a:lnTo>
                  <a:pt x="390626" y="2276386"/>
                </a:lnTo>
                <a:lnTo>
                  <a:pt x="422630" y="2307336"/>
                </a:lnTo>
                <a:lnTo>
                  <a:pt x="455637" y="2337219"/>
                </a:lnTo>
                <a:lnTo>
                  <a:pt x="489635" y="2365997"/>
                </a:lnTo>
                <a:lnTo>
                  <a:pt x="524598" y="2393645"/>
                </a:lnTo>
                <a:lnTo>
                  <a:pt x="560489" y="2420137"/>
                </a:lnTo>
                <a:lnTo>
                  <a:pt x="597293" y="2445448"/>
                </a:lnTo>
                <a:lnTo>
                  <a:pt x="634961" y="2469540"/>
                </a:lnTo>
                <a:lnTo>
                  <a:pt x="673481" y="2492400"/>
                </a:lnTo>
                <a:lnTo>
                  <a:pt x="712812" y="2513977"/>
                </a:lnTo>
                <a:lnTo>
                  <a:pt x="752932" y="2534259"/>
                </a:lnTo>
                <a:lnTo>
                  <a:pt x="793826" y="2553220"/>
                </a:lnTo>
                <a:lnTo>
                  <a:pt x="835444" y="2570823"/>
                </a:lnTo>
                <a:lnTo>
                  <a:pt x="877773" y="2587053"/>
                </a:lnTo>
                <a:lnTo>
                  <a:pt x="920775" y="2601861"/>
                </a:lnTo>
                <a:lnTo>
                  <a:pt x="964425" y="2615234"/>
                </a:lnTo>
                <a:lnTo>
                  <a:pt x="1008697" y="2627134"/>
                </a:lnTo>
                <a:lnTo>
                  <a:pt x="1053566" y="2637548"/>
                </a:lnTo>
                <a:lnTo>
                  <a:pt x="1098994" y="2646426"/>
                </a:lnTo>
                <a:lnTo>
                  <a:pt x="1144955" y="2653766"/>
                </a:lnTo>
                <a:lnTo>
                  <a:pt x="1191437" y="2659519"/>
                </a:lnTo>
                <a:lnTo>
                  <a:pt x="1238389" y="2663660"/>
                </a:lnTo>
                <a:lnTo>
                  <a:pt x="1285786" y="2666161"/>
                </a:lnTo>
                <a:lnTo>
                  <a:pt x="1333627" y="2667000"/>
                </a:lnTo>
                <a:lnTo>
                  <a:pt x="1386433" y="2665984"/>
                </a:lnTo>
                <a:lnTo>
                  <a:pt x="1438744" y="2662923"/>
                </a:lnTo>
                <a:lnTo>
                  <a:pt x="1490484" y="2657868"/>
                </a:lnTo>
                <a:lnTo>
                  <a:pt x="1541640" y="2650858"/>
                </a:lnTo>
                <a:lnTo>
                  <a:pt x="1592160" y="2641943"/>
                </a:lnTo>
                <a:lnTo>
                  <a:pt x="1642021" y="2631135"/>
                </a:lnTo>
                <a:lnTo>
                  <a:pt x="1691170" y="2618498"/>
                </a:lnTo>
                <a:lnTo>
                  <a:pt x="1739557" y="2604058"/>
                </a:lnTo>
                <a:lnTo>
                  <a:pt x="1787169" y="2587853"/>
                </a:lnTo>
                <a:lnTo>
                  <a:pt x="1833956" y="2569934"/>
                </a:lnTo>
                <a:lnTo>
                  <a:pt x="1879879" y="2550312"/>
                </a:lnTo>
                <a:lnTo>
                  <a:pt x="1924900" y="2529052"/>
                </a:lnTo>
                <a:lnTo>
                  <a:pt x="1968982" y="2506180"/>
                </a:lnTo>
                <a:lnTo>
                  <a:pt x="2012073" y="2481732"/>
                </a:lnTo>
                <a:lnTo>
                  <a:pt x="2054161" y="2455761"/>
                </a:lnTo>
                <a:lnTo>
                  <a:pt x="2095182" y="2428290"/>
                </a:lnTo>
                <a:lnTo>
                  <a:pt x="2135111" y="2399360"/>
                </a:lnTo>
                <a:lnTo>
                  <a:pt x="2173909" y="2369007"/>
                </a:lnTo>
                <a:lnTo>
                  <a:pt x="2211540" y="2337282"/>
                </a:lnTo>
                <a:lnTo>
                  <a:pt x="2247950" y="2304211"/>
                </a:lnTo>
                <a:lnTo>
                  <a:pt x="2283104" y="2269833"/>
                </a:lnTo>
                <a:lnTo>
                  <a:pt x="2316988" y="2234184"/>
                </a:lnTo>
                <a:lnTo>
                  <a:pt x="2205863" y="2094611"/>
                </a:lnTo>
                <a:lnTo>
                  <a:pt x="2173274" y="2130412"/>
                </a:lnTo>
                <a:lnTo>
                  <a:pt x="2139251" y="2164829"/>
                </a:lnTo>
                <a:lnTo>
                  <a:pt x="2103818" y="2197785"/>
                </a:lnTo>
                <a:lnTo>
                  <a:pt x="2067013" y="2229269"/>
                </a:lnTo>
                <a:lnTo>
                  <a:pt x="2028913" y="2259203"/>
                </a:lnTo>
                <a:lnTo>
                  <a:pt x="1989543" y="2287549"/>
                </a:lnTo>
                <a:lnTo>
                  <a:pt x="1948967" y="2314270"/>
                </a:lnTo>
                <a:lnTo>
                  <a:pt x="1907222" y="2339314"/>
                </a:lnTo>
                <a:lnTo>
                  <a:pt x="1864372" y="2362631"/>
                </a:lnTo>
                <a:lnTo>
                  <a:pt x="1820443" y="2384158"/>
                </a:lnTo>
                <a:lnTo>
                  <a:pt x="1775498" y="2403868"/>
                </a:lnTo>
                <a:lnTo>
                  <a:pt x="1729587" y="2421712"/>
                </a:lnTo>
                <a:lnTo>
                  <a:pt x="1682750" y="2437625"/>
                </a:lnTo>
                <a:lnTo>
                  <a:pt x="1635036" y="2451582"/>
                </a:lnTo>
                <a:lnTo>
                  <a:pt x="1586496" y="2463520"/>
                </a:lnTo>
                <a:lnTo>
                  <a:pt x="1537182" y="2473388"/>
                </a:lnTo>
                <a:lnTo>
                  <a:pt x="1487131" y="2481161"/>
                </a:lnTo>
                <a:lnTo>
                  <a:pt x="1436408" y="2486761"/>
                </a:lnTo>
                <a:lnTo>
                  <a:pt x="1385049" y="2490152"/>
                </a:lnTo>
                <a:lnTo>
                  <a:pt x="1333119" y="2491295"/>
                </a:lnTo>
                <a:lnTo>
                  <a:pt x="1285392" y="2490330"/>
                </a:lnTo>
                <a:lnTo>
                  <a:pt x="1238148" y="2487460"/>
                </a:lnTo>
                <a:lnTo>
                  <a:pt x="1191450" y="2482723"/>
                </a:lnTo>
                <a:lnTo>
                  <a:pt x="1145311" y="2476144"/>
                </a:lnTo>
                <a:lnTo>
                  <a:pt x="1099769" y="2467775"/>
                </a:lnTo>
                <a:lnTo>
                  <a:pt x="1054874" y="2457653"/>
                </a:lnTo>
                <a:lnTo>
                  <a:pt x="1010653" y="2445804"/>
                </a:lnTo>
                <a:lnTo>
                  <a:pt x="967143" y="2432278"/>
                </a:lnTo>
                <a:lnTo>
                  <a:pt x="924394" y="2417102"/>
                </a:lnTo>
                <a:lnTo>
                  <a:pt x="882434" y="2400312"/>
                </a:lnTo>
                <a:lnTo>
                  <a:pt x="841298" y="2381961"/>
                </a:lnTo>
                <a:lnTo>
                  <a:pt x="801014" y="2362073"/>
                </a:lnTo>
                <a:lnTo>
                  <a:pt x="761644" y="2340686"/>
                </a:lnTo>
                <a:lnTo>
                  <a:pt x="723214" y="2317839"/>
                </a:lnTo>
                <a:lnTo>
                  <a:pt x="685749" y="2293569"/>
                </a:lnTo>
                <a:lnTo>
                  <a:pt x="649300" y="2267915"/>
                </a:lnTo>
                <a:lnTo>
                  <a:pt x="613905" y="2240915"/>
                </a:lnTo>
                <a:lnTo>
                  <a:pt x="579602" y="2212606"/>
                </a:lnTo>
                <a:lnTo>
                  <a:pt x="546417" y="2183015"/>
                </a:lnTo>
                <a:lnTo>
                  <a:pt x="514388" y="2152192"/>
                </a:lnTo>
                <a:lnTo>
                  <a:pt x="483565" y="2120176"/>
                </a:lnTo>
                <a:lnTo>
                  <a:pt x="453974" y="2086991"/>
                </a:lnTo>
                <a:lnTo>
                  <a:pt x="425665" y="2052688"/>
                </a:lnTo>
                <a:lnTo>
                  <a:pt x="398665" y="2017293"/>
                </a:lnTo>
                <a:lnTo>
                  <a:pt x="372999" y="1980844"/>
                </a:lnTo>
                <a:lnTo>
                  <a:pt x="348729" y="1943392"/>
                </a:lnTo>
                <a:lnTo>
                  <a:pt x="325882" y="1904961"/>
                </a:lnTo>
                <a:lnTo>
                  <a:pt x="304495" y="1865579"/>
                </a:lnTo>
                <a:lnTo>
                  <a:pt x="284607" y="1825307"/>
                </a:lnTo>
                <a:lnTo>
                  <a:pt x="266242" y="1784172"/>
                </a:lnTo>
                <a:lnTo>
                  <a:pt x="249466" y="1742211"/>
                </a:lnTo>
                <a:lnTo>
                  <a:pt x="234289" y="1699463"/>
                </a:lnTo>
                <a:lnTo>
                  <a:pt x="220751" y="1655965"/>
                </a:lnTo>
                <a:lnTo>
                  <a:pt x="208902" y="1611744"/>
                </a:lnTo>
                <a:lnTo>
                  <a:pt x="198780" y="1566849"/>
                </a:lnTo>
                <a:lnTo>
                  <a:pt x="190411" y="1521307"/>
                </a:lnTo>
                <a:lnTo>
                  <a:pt x="183832" y="1475168"/>
                </a:lnTo>
                <a:lnTo>
                  <a:pt x="179095" y="1428470"/>
                </a:lnTo>
                <a:lnTo>
                  <a:pt x="176225" y="1381226"/>
                </a:lnTo>
                <a:lnTo>
                  <a:pt x="175260" y="1333500"/>
                </a:lnTo>
                <a:lnTo>
                  <a:pt x="176225" y="1285786"/>
                </a:lnTo>
                <a:lnTo>
                  <a:pt x="179095" y="1238542"/>
                </a:lnTo>
                <a:lnTo>
                  <a:pt x="183832" y="1191844"/>
                </a:lnTo>
                <a:lnTo>
                  <a:pt x="190411" y="1145705"/>
                </a:lnTo>
                <a:lnTo>
                  <a:pt x="198780" y="1100162"/>
                </a:lnTo>
                <a:lnTo>
                  <a:pt x="208902" y="1055268"/>
                </a:lnTo>
                <a:lnTo>
                  <a:pt x="220751" y="1011047"/>
                </a:lnTo>
                <a:lnTo>
                  <a:pt x="234289" y="967536"/>
                </a:lnTo>
                <a:lnTo>
                  <a:pt x="249466" y="924788"/>
                </a:lnTo>
                <a:lnTo>
                  <a:pt x="266242" y="882827"/>
                </a:lnTo>
                <a:lnTo>
                  <a:pt x="284607" y="841692"/>
                </a:lnTo>
                <a:lnTo>
                  <a:pt x="304495" y="801408"/>
                </a:lnTo>
                <a:lnTo>
                  <a:pt x="325882" y="762038"/>
                </a:lnTo>
                <a:lnTo>
                  <a:pt x="348729" y="723607"/>
                </a:lnTo>
                <a:lnTo>
                  <a:pt x="372999" y="686142"/>
                </a:lnTo>
                <a:lnTo>
                  <a:pt x="398665" y="649693"/>
                </a:lnTo>
                <a:lnTo>
                  <a:pt x="425665" y="614299"/>
                </a:lnTo>
                <a:lnTo>
                  <a:pt x="453974" y="579996"/>
                </a:lnTo>
                <a:lnTo>
                  <a:pt x="483565" y="546811"/>
                </a:lnTo>
                <a:lnTo>
                  <a:pt x="514388" y="514781"/>
                </a:lnTo>
                <a:lnTo>
                  <a:pt x="546417" y="483958"/>
                </a:lnTo>
                <a:lnTo>
                  <a:pt x="579602" y="454367"/>
                </a:lnTo>
                <a:lnTo>
                  <a:pt x="613905" y="426059"/>
                </a:lnTo>
                <a:lnTo>
                  <a:pt x="649300" y="399059"/>
                </a:lnTo>
                <a:lnTo>
                  <a:pt x="685749" y="373392"/>
                </a:lnTo>
                <a:lnTo>
                  <a:pt x="723214" y="349123"/>
                </a:lnTo>
                <a:lnTo>
                  <a:pt x="761644" y="326275"/>
                </a:lnTo>
                <a:lnTo>
                  <a:pt x="801014" y="304888"/>
                </a:lnTo>
                <a:lnTo>
                  <a:pt x="841298" y="285000"/>
                </a:lnTo>
                <a:lnTo>
                  <a:pt x="882434" y="266636"/>
                </a:lnTo>
                <a:lnTo>
                  <a:pt x="924394" y="249859"/>
                </a:lnTo>
                <a:lnTo>
                  <a:pt x="967143" y="234683"/>
                </a:lnTo>
                <a:lnTo>
                  <a:pt x="1010653" y="221145"/>
                </a:lnTo>
                <a:lnTo>
                  <a:pt x="1054874" y="209296"/>
                </a:lnTo>
                <a:lnTo>
                  <a:pt x="1099769" y="199174"/>
                </a:lnTo>
                <a:lnTo>
                  <a:pt x="1145311" y="190804"/>
                </a:lnTo>
                <a:lnTo>
                  <a:pt x="1191450" y="184226"/>
                </a:lnTo>
                <a:lnTo>
                  <a:pt x="1238148" y="179489"/>
                </a:lnTo>
                <a:lnTo>
                  <a:pt x="1285392" y="176618"/>
                </a:lnTo>
                <a:lnTo>
                  <a:pt x="1333119" y="175641"/>
                </a:lnTo>
                <a:lnTo>
                  <a:pt x="1382661" y="176682"/>
                </a:lnTo>
                <a:lnTo>
                  <a:pt x="1431683" y="179781"/>
                </a:lnTo>
                <a:lnTo>
                  <a:pt x="1480134" y="184886"/>
                </a:lnTo>
                <a:lnTo>
                  <a:pt x="1527962" y="191960"/>
                </a:lnTo>
                <a:lnTo>
                  <a:pt x="1575130" y="200964"/>
                </a:lnTo>
                <a:lnTo>
                  <a:pt x="1621599" y="211861"/>
                </a:lnTo>
                <a:lnTo>
                  <a:pt x="1667332" y="224586"/>
                </a:lnTo>
                <a:lnTo>
                  <a:pt x="1712277" y="239128"/>
                </a:lnTo>
                <a:lnTo>
                  <a:pt x="1756397" y="255435"/>
                </a:lnTo>
                <a:lnTo>
                  <a:pt x="1799653" y="273456"/>
                </a:lnTo>
                <a:lnTo>
                  <a:pt x="1842008" y="293154"/>
                </a:lnTo>
                <a:lnTo>
                  <a:pt x="1883410" y="314490"/>
                </a:lnTo>
                <a:lnTo>
                  <a:pt x="1923821" y="337426"/>
                </a:lnTo>
                <a:lnTo>
                  <a:pt x="1963204" y="361911"/>
                </a:lnTo>
                <a:lnTo>
                  <a:pt x="2001507" y="387908"/>
                </a:lnTo>
                <a:lnTo>
                  <a:pt x="2038705" y="415378"/>
                </a:lnTo>
                <a:lnTo>
                  <a:pt x="2074735" y="444271"/>
                </a:lnTo>
                <a:lnTo>
                  <a:pt x="2109571" y="474560"/>
                </a:lnTo>
                <a:lnTo>
                  <a:pt x="2143175" y="506183"/>
                </a:lnTo>
                <a:lnTo>
                  <a:pt x="2175484" y="539127"/>
                </a:lnTo>
                <a:lnTo>
                  <a:pt x="2206485" y="573316"/>
                </a:lnTo>
                <a:lnTo>
                  <a:pt x="2236114" y="608736"/>
                </a:lnTo>
                <a:lnTo>
                  <a:pt x="2264333" y="645325"/>
                </a:lnTo>
                <a:lnTo>
                  <a:pt x="2291105" y="683069"/>
                </a:lnTo>
                <a:lnTo>
                  <a:pt x="2316391" y="721893"/>
                </a:lnTo>
                <a:lnTo>
                  <a:pt x="2340152" y="761771"/>
                </a:lnTo>
                <a:lnTo>
                  <a:pt x="2362327" y="802678"/>
                </a:lnTo>
                <a:lnTo>
                  <a:pt x="2382901" y="844537"/>
                </a:lnTo>
                <a:lnTo>
                  <a:pt x="2401811" y="887336"/>
                </a:lnTo>
                <a:lnTo>
                  <a:pt x="2419032" y="931024"/>
                </a:lnTo>
                <a:lnTo>
                  <a:pt x="2434513" y="975550"/>
                </a:lnTo>
                <a:lnTo>
                  <a:pt x="2448204" y="1020876"/>
                </a:lnTo>
                <a:lnTo>
                  <a:pt x="2460079" y="1066977"/>
                </a:lnTo>
                <a:lnTo>
                  <a:pt x="2470099" y="1113790"/>
                </a:lnTo>
                <a:lnTo>
                  <a:pt x="2478201" y="1161288"/>
                </a:lnTo>
                <a:lnTo>
                  <a:pt x="2484374" y="1209421"/>
                </a:lnTo>
                <a:lnTo>
                  <a:pt x="2660904" y="1209421"/>
                </a:lnTo>
                <a:close/>
              </a:path>
              <a:path w="3081654" h="2667000">
                <a:moveTo>
                  <a:pt x="3081528" y="1810385"/>
                </a:moveTo>
                <a:lnTo>
                  <a:pt x="2825115" y="1810385"/>
                </a:lnTo>
                <a:lnTo>
                  <a:pt x="2825115" y="1286637"/>
                </a:lnTo>
                <a:lnTo>
                  <a:pt x="2792857" y="1286637"/>
                </a:lnTo>
                <a:lnTo>
                  <a:pt x="2790698" y="1286256"/>
                </a:lnTo>
                <a:lnTo>
                  <a:pt x="2371090" y="1286256"/>
                </a:lnTo>
                <a:lnTo>
                  <a:pt x="2368931" y="1286637"/>
                </a:lnTo>
                <a:lnTo>
                  <a:pt x="2336673" y="1286637"/>
                </a:lnTo>
                <a:lnTo>
                  <a:pt x="2336673" y="1810385"/>
                </a:lnTo>
                <a:lnTo>
                  <a:pt x="2080260" y="1810385"/>
                </a:lnTo>
                <a:lnTo>
                  <a:pt x="2330831" y="2125980"/>
                </a:lnTo>
                <a:lnTo>
                  <a:pt x="2580513" y="2441448"/>
                </a:lnTo>
                <a:lnTo>
                  <a:pt x="3081528" y="181038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979" y="236662"/>
            <a:ext cx="87492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>
                <a:solidFill>
                  <a:srgbClr val="182756"/>
                </a:solidFill>
              </a:rPr>
              <a:t>New Benefits 2022</a:t>
            </a:r>
            <a:br>
              <a:rPr lang="en-US" sz="3600" spc="-5" dirty="0">
                <a:solidFill>
                  <a:srgbClr val="182756"/>
                </a:solidFill>
              </a:rPr>
            </a:br>
            <a:r>
              <a:rPr lang="en-US" sz="3600" spc="-5" dirty="0">
                <a:solidFill>
                  <a:srgbClr val="182756"/>
                </a:solidFill>
              </a:rPr>
              <a:t>Increased Dental &amp; Vision </a:t>
            </a:r>
            <a:r>
              <a:rPr sz="3600" dirty="0">
                <a:solidFill>
                  <a:srgbClr val="182756"/>
                </a:solidFill>
              </a:rPr>
              <a:t>Benefits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rcRect l="6879" t="5316" r="4610" b="2432"/>
          <a:stretch/>
        </p:blipFill>
        <p:spPr>
          <a:xfrm>
            <a:off x="1292356" y="1773369"/>
            <a:ext cx="1136472" cy="932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89945"/>
            <a:ext cx="1155421" cy="825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792" y="2705859"/>
            <a:ext cx="2895600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DENTAL </a:t>
            </a:r>
          </a:p>
          <a:p>
            <a:pPr algn="ctr"/>
            <a:endParaRPr lang="en-US" sz="1050" dirty="0"/>
          </a:p>
          <a:p>
            <a:pPr algn="ctr"/>
            <a:endParaRPr lang="en-US" sz="100" dirty="0"/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$1,000    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ANNUAL ALLOWANCE * 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722209"/>
            <a:ext cx="2895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EYE EXAM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$0 </a:t>
            </a:r>
            <a:r>
              <a:rPr lang="en-US" dirty="0"/>
              <a:t>Routine Non-Medicare Covered Eye Exams </a:t>
            </a:r>
          </a:p>
          <a:p>
            <a:pPr algn="ctr"/>
            <a:endParaRPr lang="en-US" sz="900" dirty="0"/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985" y="4553480"/>
            <a:ext cx="82400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B050"/>
                </a:solidFill>
              </a:rPr>
              <a:t>PLUS</a:t>
            </a: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Quarterly over-the-counter allowances, $0 gym benefit (Silver &amp; Fit), wellness rewards program, Virtual Health, $0 non-emergency transportation </a:t>
            </a:r>
          </a:p>
          <a:p>
            <a:pPr algn="ctr"/>
            <a:r>
              <a:rPr lang="en-US" i="1" dirty="0">
                <a:solidFill>
                  <a:srgbClr val="002060"/>
                </a:solidFill>
              </a:rPr>
              <a:t>and routine hearing benefits!</a:t>
            </a:r>
          </a:p>
          <a:p>
            <a:pPr algn="ctr"/>
            <a:endParaRPr lang="en-US" i="1" dirty="0">
              <a:solidFill>
                <a:srgbClr val="002060"/>
              </a:solidFill>
            </a:endParaRPr>
          </a:p>
          <a:p>
            <a:pPr algn="ctr"/>
            <a:r>
              <a:rPr lang="en-US" sz="1200" i="1" dirty="0">
                <a:solidFill>
                  <a:srgbClr val="002060"/>
                </a:solidFill>
              </a:rPr>
              <a:t>*Plan limitations and Restrictions may apply.</a:t>
            </a:r>
          </a:p>
          <a:p>
            <a:pPr algn="ctr"/>
            <a:r>
              <a:rPr lang="en-US" sz="1200" i="1" dirty="0">
                <a:solidFill>
                  <a:srgbClr val="002060"/>
                </a:solidFill>
              </a:rPr>
              <a:t>Please review the Evidence of Coverage Booklet for your plan for more details on this benefit.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27083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EYEWEAR</a:t>
            </a:r>
          </a:p>
          <a:p>
            <a:pPr algn="ctr"/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$300   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ANNUAL ALLOWANCE * </a:t>
            </a:r>
          </a:p>
        </p:txBody>
      </p:sp>
    </p:spTree>
    <p:extLst>
      <p:ext uri="{BB962C8B-B14F-4D97-AF65-F5344CB8AC3E}">
        <p14:creationId xmlns:p14="http://schemas.microsoft.com/office/powerpoint/2010/main" val="4232713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050" y="420769"/>
            <a:ext cx="7983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182756"/>
                </a:solidFill>
              </a:rPr>
              <a:t>2022 </a:t>
            </a:r>
            <a:r>
              <a:rPr sz="3200" dirty="0">
                <a:solidFill>
                  <a:srgbClr val="182756"/>
                </a:solidFill>
              </a:rPr>
              <a:t>Prescription</a:t>
            </a:r>
            <a:r>
              <a:rPr sz="3200" spc="-40" dirty="0">
                <a:solidFill>
                  <a:srgbClr val="182756"/>
                </a:solidFill>
              </a:rPr>
              <a:t> </a:t>
            </a:r>
            <a:r>
              <a:rPr sz="3200" dirty="0">
                <a:solidFill>
                  <a:srgbClr val="182756"/>
                </a:solidFill>
              </a:rPr>
              <a:t>Drug</a:t>
            </a:r>
            <a:r>
              <a:rPr sz="3200" spc="-20" dirty="0">
                <a:solidFill>
                  <a:srgbClr val="182756"/>
                </a:solidFill>
              </a:rPr>
              <a:t> </a:t>
            </a:r>
            <a:r>
              <a:rPr sz="3200" spc="-15" dirty="0">
                <a:solidFill>
                  <a:srgbClr val="182756"/>
                </a:solidFill>
              </a:rPr>
              <a:t>Tiers</a:t>
            </a:r>
            <a:endParaRPr sz="32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927232" y="6019800"/>
            <a:ext cx="79704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i="1" dirty="0">
                <a:latin typeface="Arial"/>
                <a:cs typeface="Arial"/>
              </a:rPr>
              <a:t>*</a:t>
            </a:r>
            <a:r>
              <a:rPr sz="1200" i="1" dirty="0">
                <a:latin typeface="Arial"/>
                <a:cs typeface="Arial"/>
              </a:rPr>
              <a:t>Preferred</a:t>
            </a:r>
            <a:r>
              <a:rPr sz="1200" i="1" spc="-10" dirty="0">
                <a:latin typeface="Arial"/>
                <a:cs typeface="Arial"/>
              </a:rPr>
              <a:t> Pharmac</a:t>
            </a:r>
            <a:r>
              <a:rPr lang="en-US" sz="1200" i="1" spc="-10" dirty="0">
                <a:latin typeface="Arial"/>
                <a:cs typeface="Arial"/>
              </a:rPr>
              <a:t>ies</a:t>
            </a:r>
            <a:r>
              <a:rPr sz="1200" i="1" spc="-10" dirty="0">
                <a:latin typeface="Arial"/>
                <a:cs typeface="Arial"/>
              </a:rPr>
              <a:t>:</a:t>
            </a:r>
            <a:r>
              <a:rPr sz="1200" i="1" spc="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Health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First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Family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Pharmacy,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lang="en-US" sz="1200" i="1" spc="50" dirty="0">
                <a:latin typeface="Arial"/>
                <a:cs typeface="Arial"/>
              </a:rPr>
              <a:t>Publix, Walmart, </a:t>
            </a:r>
            <a:r>
              <a:rPr lang="en-US" sz="1200" i="1" spc="-10" dirty="0">
                <a:latin typeface="Arial"/>
                <a:cs typeface="Arial"/>
              </a:rPr>
              <a:t>CVS, Target</a:t>
            </a:r>
            <a:endParaRPr sz="1200" i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7662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First Health Plans offers many Generic Medications at a $0 copay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727F57F-3354-4D35-9E18-5265419EB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582670"/>
              </p:ext>
            </p:extLst>
          </p:nvPr>
        </p:nvGraphicFramePr>
        <p:xfrm>
          <a:off x="927232" y="1485139"/>
          <a:ext cx="7416758" cy="439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7248747" imgH="4295618" progId="Excel.Sheet.12">
                  <p:embed/>
                </p:oleObj>
              </mc:Choice>
              <mc:Fallback>
                <p:oleObj name="Worksheet" r:id="rId3" imgW="7248747" imgH="42956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232" y="1485139"/>
                        <a:ext cx="7416758" cy="4395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87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4530332"/>
            <a:ext cx="305435" cy="396875"/>
          </a:xfrm>
          <a:custGeom>
            <a:avLst/>
            <a:gdLst/>
            <a:ahLst/>
            <a:cxnLst/>
            <a:rect l="l" t="t" r="r" b="b"/>
            <a:pathLst>
              <a:path w="305435" h="396875">
                <a:moveTo>
                  <a:pt x="152400" y="0"/>
                </a:moveTo>
                <a:lnTo>
                  <a:pt x="143896" y="1714"/>
                </a:lnTo>
                <a:lnTo>
                  <a:pt x="136953" y="6381"/>
                </a:lnTo>
                <a:lnTo>
                  <a:pt x="132272" y="13287"/>
                </a:lnTo>
                <a:lnTo>
                  <a:pt x="130555" y="21717"/>
                </a:lnTo>
                <a:lnTo>
                  <a:pt x="130555" y="322199"/>
                </a:lnTo>
                <a:lnTo>
                  <a:pt x="37211" y="228981"/>
                </a:lnTo>
                <a:lnTo>
                  <a:pt x="29995" y="224194"/>
                </a:lnTo>
                <a:lnTo>
                  <a:pt x="21780" y="222599"/>
                </a:lnTo>
                <a:lnTo>
                  <a:pt x="13565" y="224194"/>
                </a:lnTo>
                <a:lnTo>
                  <a:pt x="6350" y="228981"/>
                </a:lnTo>
                <a:lnTo>
                  <a:pt x="2032" y="233172"/>
                </a:lnTo>
                <a:lnTo>
                  <a:pt x="0" y="238760"/>
                </a:lnTo>
                <a:lnTo>
                  <a:pt x="0" y="249809"/>
                </a:lnTo>
                <a:lnTo>
                  <a:pt x="139064" y="391794"/>
                </a:lnTo>
                <a:lnTo>
                  <a:pt x="150875" y="396367"/>
                </a:lnTo>
                <a:lnTo>
                  <a:pt x="153797" y="396367"/>
                </a:lnTo>
                <a:lnTo>
                  <a:pt x="298450" y="259715"/>
                </a:lnTo>
                <a:lnTo>
                  <a:pt x="304831" y="244300"/>
                </a:lnTo>
                <a:lnTo>
                  <a:pt x="303236" y="236122"/>
                </a:lnTo>
                <a:lnTo>
                  <a:pt x="298450" y="228981"/>
                </a:lnTo>
                <a:lnTo>
                  <a:pt x="291234" y="224194"/>
                </a:lnTo>
                <a:lnTo>
                  <a:pt x="283019" y="222599"/>
                </a:lnTo>
                <a:lnTo>
                  <a:pt x="274804" y="224194"/>
                </a:lnTo>
                <a:lnTo>
                  <a:pt x="267588" y="228981"/>
                </a:lnTo>
                <a:lnTo>
                  <a:pt x="174244" y="322199"/>
                </a:lnTo>
                <a:lnTo>
                  <a:pt x="174244" y="21717"/>
                </a:lnTo>
                <a:lnTo>
                  <a:pt x="172473" y="13287"/>
                </a:lnTo>
                <a:lnTo>
                  <a:pt x="167798" y="6381"/>
                </a:lnTo>
                <a:lnTo>
                  <a:pt x="160885" y="1714"/>
                </a:lnTo>
                <a:lnTo>
                  <a:pt x="1524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26330" y="3134638"/>
            <a:ext cx="305435" cy="396875"/>
          </a:xfrm>
          <a:custGeom>
            <a:avLst/>
            <a:gdLst/>
            <a:ahLst/>
            <a:cxnLst/>
            <a:rect l="l" t="t" r="r" b="b"/>
            <a:pathLst>
              <a:path w="305435" h="396875">
                <a:moveTo>
                  <a:pt x="152400" y="0"/>
                </a:moveTo>
                <a:lnTo>
                  <a:pt x="143896" y="1714"/>
                </a:lnTo>
                <a:lnTo>
                  <a:pt x="136953" y="6381"/>
                </a:lnTo>
                <a:lnTo>
                  <a:pt x="132272" y="13287"/>
                </a:lnTo>
                <a:lnTo>
                  <a:pt x="130555" y="21716"/>
                </a:lnTo>
                <a:lnTo>
                  <a:pt x="130555" y="322199"/>
                </a:lnTo>
                <a:lnTo>
                  <a:pt x="37211" y="228980"/>
                </a:lnTo>
                <a:lnTo>
                  <a:pt x="29995" y="224194"/>
                </a:lnTo>
                <a:lnTo>
                  <a:pt x="21780" y="222599"/>
                </a:lnTo>
                <a:lnTo>
                  <a:pt x="13565" y="224194"/>
                </a:lnTo>
                <a:lnTo>
                  <a:pt x="6350" y="228980"/>
                </a:lnTo>
                <a:lnTo>
                  <a:pt x="2032" y="233172"/>
                </a:lnTo>
                <a:lnTo>
                  <a:pt x="0" y="238760"/>
                </a:lnTo>
                <a:lnTo>
                  <a:pt x="0" y="249808"/>
                </a:lnTo>
                <a:lnTo>
                  <a:pt x="139064" y="391794"/>
                </a:lnTo>
                <a:lnTo>
                  <a:pt x="150875" y="396366"/>
                </a:lnTo>
                <a:lnTo>
                  <a:pt x="153797" y="396366"/>
                </a:lnTo>
                <a:lnTo>
                  <a:pt x="298450" y="259714"/>
                </a:lnTo>
                <a:lnTo>
                  <a:pt x="304831" y="244300"/>
                </a:lnTo>
                <a:lnTo>
                  <a:pt x="303236" y="236122"/>
                </a:lnTo>
                <a:lnTo>
                  <a:pt x="298450" y="228980"/>
                </a:lnTo>
                <a:lnTo>
                  <a:pt x="291234" y="224194"/>
                </a:lnTo>
                <a:lnTo>
                  <a:pt x="283019" y="222599"/>
                </a:lnTo>
                <a:lnTo>
                  <a:pt x="274804" y="224194"/>
                </a:lnTo>
                <a:lnTo>
                  <a:pt x="267588" y="228980"/>
                </a:lnTo>
                <a:lnTo>
                  <a:pt x="174244" y="322199"/>
                </a:lnTo>
                <a:lnTo>
                  <a:pt x="174244" y="21716"/>
                </a:lnTo>
                <a:lnTo>
                  <a:pt x="172473" y="13287"/>
                </a:lnTo>
                <a:lnTo>
                  <a:pt x="167798" y="6381"/>
                </a:lnTo>
                <a:lnTo>
                  <a:pt x="160885" y="1714"/>
                </a:lnTo>
                <a:lnTo>
                  <a:pt x="1524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19600" y="1935479"/>
            <a:ext cx="305435" cy="396875"/>
          </a:xfrm>
          <a:custGeom>
            <a:avLst/>
            <a:gdLst/>
            <a:ahLst/>
            <a:cxnLst/>
            <a:rect l="l" t="t" r="r" b="b"/>
            <a:pathLst>
              <a:path w="305435" h="396875">
                <a:moveTo>
                  <a:pt x="152400" y="0"/>
                </a:moveTo>
                <a:lnTo>
                  <a:pt x="143896" y="1714"/>
                </a:lnTo>
                <a:lnTo>
                  <a:pt x="136953" y="6381"/>
                </a:lnTo>
                <a:lnTo>
                  <a:pt x="132272" y="13287"/>
                </a:lnTo>
                <a:lnTo>
                  <a:pt x="130555" y="21717"/>
                </a:lnTo>
                <a:lnTo>
                  <a:pt x="130555" y="322199"/>
                </a:lnTo>
                <a:lnTo>
                  <a:pt x="37211" y="228981"/>
                </a:lnTo>
                <a:lnTo>
                  <a:pt x="29995" y="224194"/>
                </a:lnTo>
                <a:lnTo>
                  <a:pt x="21780" y="222599"/>
                </a:lnTo>
                <a:lnTo>
                  <a:pt x="13565" y="224194"/>
                </a:lnTo>
                <a:lnTo>
                  <a:pt x="6350" y="228981"/>
                </a:lnTo>
                <a:lnTo>
                  <a:pt x="2032" y="233172"/>
                </a:lnTo>
                <a:lnTo>
                  <a:pt x="0" y="238760"/>
                </a:lnTo>
                <a:lnTo>
                  <a:pt x="0" y="249809"/>
                </a:lnTo>
                <a:lnTo>
                  <a:pt x="139064" y="391795"/>
                </a:lnTo>
                <a:lnTo>
                  <a:pt x="150875" y="396367"/>
                </a:lnTo>
                <a:lnTo>
                  <a:pt x="153797" y="396367"/>
                </a:lnTo>
                <a:lnTo>
                  <a:pt x="298450" y="259715"/>
                </a:lnTo>
                <a:lnTo>
                  <a:pt x="304831" y="244300"/>
                </a:lnTo>
                <a:lnTo>
                  <a:pt x="303236" y="236122"/>
                </a:lnTo>
                <a:lnTo>
                  <a:pt x="298450" y="228981"/>
                </a:lnTo>
                <a:lnTo>
                  <a:pt x="291234" y="224194"/>
                </a:lnTo>
                <a:lnTo>
                  <a:pt x="283019" y="222599"/>
                </a:lnTo>
                <a:lnTo>
                  <a:pt x="274804" y="224194"/>
                </a:lnTo>
                <a:lnTo>
                  <a:pt x="267588" y="228981"/>
                </a:lnTo>
                <a:lnTo>
                  <a:pt x="174244" y="322199"/>
                </a:lnTo>
                <a:lnTo>
                  <a:pt x="174244" y="21717"/>
                </a:lnTo>
                <a:lnTo>
                  <a:pt x="172473" y="13287"/>
                </a:lnTo>
                <a:lnTo>
                  <a:pt x="167798" y="6381"/>
                </a:lnTo>
                <a:lnTo>
                  <a:pt x="160885" y="1714"/>
                </a:lnTo>
                <a:lnTo>
                  <a:pt x="1524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265686" y="5390832"/>
            <a:ext cx="3891279" cy="633095"/>
            <a:chOff x="258825" y="5333746"/>
            <a:chExt cx="3891279" cy="633095"/>
          </a:xfrm>
        </p:grpSpPr>
        <p:sp>
          <p:nvSpPr>
            <p:cNvPr id="6" name="object 6"/>
            <p:cNvSpPr/>
            <p:nvPr/>
          </p:nvSpPr>
          <p:spPr>
            <a:xfrm>
              <a:off x="265175" y="5349240"/>
              <a:ext cx="3878579" cy="611505"/>
            </a:xfrm>
            <a:custGeom>
              <a:avLst/>
              <a:gdLst/>
              <a:ahLst/>
              <a:cxnLst/>
              <a:rect l="l" t="t" r="r" b="b"/>
              <a:pathLst>
                <a:path w="3878579" h="611504">
                  <a:moveTo>
                    <a:pt x="0" y="611124"/>
                  </a:moveTo>
                  <a:lnTo>
                    <a:pt x="3878579" y="611124"/>
                  </a:lnTo>
                  <a:lnTo>
                    <a:pt x="3878579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65175" y="5340096"/>
              <a:ext cx="3878579" cy="620395"/>
            </a:xfrm>
            <a:custGeom>
              <a:avLst/>
              <a:gdLst/>
              <a:ahLst/>
              <a:cxnLst/>
              <a:rect l="l" t="t" r="r" b="b"/>
              <a:pathLst>
                <a:path w="3878579" h="620395">
                  <a:moveTo>
                    <a:pt x="0" y="620267"/>
                  </a:moveTo>
                  <a:lnTo>
                    <a:pt x="3878579" y="620267"/>
                  </a:lnTo>
                  <a:lnTo>
                    <a:pt x="3878579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6475" y="5413044"/>
            <a:ext cx="3064510" cy="4514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627380" marR="5080" indent="-628015">
              <a:lnSpc>
                <a:spcPct val="96800"/>
              </a:lnSpc>
              <a:spcBef>
                <a:spcPts val="145"/>
              </a:spcBef>
            </a:pPr>
            <a:r>
              <a:rPr sz="1300" b="1" spc="-10" dirty="0">
                <a:latin typeface="Arial"/>
                <a:cs typeface="Arial"/>
              </a:rPr>
              <a:t>Generics</a:t>
            </a:r>
            <a:r>
              <a:rPr sz="1300" b="1" spc="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or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Preferred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Multisource</a:t>
            </a:r>
            <a:r>
              <a:rPr sz="1300" b="1" spc="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with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retail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under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$7</a:t>
            </a:r>
            <a:r>
              <a:rPr lang="en-US" sz="1300" b="1" spc="-5" dirty="0">
                <a:latin typeface="Arial"/>
                <a:cs typeface="Arial"/>
              </a:rPr>
              <a:t>9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lang="en-US" sz="1300" b="1" spc="5" dirty="0">
                <a:latin typeface="Arial"/>
                <a:cs typeface="Arial"/>
              </a:rPr>
              <a:t> = </a:t>
            </a:r>
            <a:r>
              <a:rPr lang="en-US" sz="1600" b="1" spc="-10" dirty="0">
                <a:latin typeface="Calibri"/>
                <a:cs typeface="Calibri"/>
              </a:rPr>
              <a:t>$3.95</a:t>
            </a:r>
            <a:r>
              <a:rPr sz="1300" b="1" spc="-10" dirty="0">
                <a:latin typeface="Arial"/>
                <a:cs typeface="Arial"/>
              </a:rPr>
              <a:t>*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32580" y="5395530"/>
            <a:ext cx="4702175" cy="633095"/>
            <a:chOff x="4138929" y="5333746"/>
            <a:chExt cx="4702175" cy="633095"/>
          </a:xfrm>
        </p:grpSpPr>
        <p:sp>
          <p:nvSpPr>
            <p:cNvPr id="10" name="object 10"/>
            <p:cNvSpPr/>
            <p:nvPr/>
          </p:nvSpPr>
          <p:spPr>
            <a:xfrm>
              <a:off x="4145279" y="5349240"/>
              <a:ext cx="4689475" cy="611505"/>
            </a:xfrm>
            <a:custGeom>
              <a:avLst/>
              <a:gdLst/>
              <a:ahLst/>
              <a:cxnLst/>
              <a:rect l="l" t="t" r="r" b="b"/>
              <a:pathLst>
                <a:path w="4689475" h="611504">
                  <a:moveTo>
                    <a:pt x="0" y="611124"/>
                  </a:moveTo>
                  <a:lnTo>
                    <a:pt x="4689348" y="611124"/>
                  </a:lnTo>
                  <a:lnTo>
                    <a:pt x="4689348" y="0"/>
                  </a:lnTo>
                  <a:lnTo>
                    <a:pt x="0" y="0"/>
                  </a:lnTo>
                  <a:lnTo>
                    <a:pt x="0" y="611124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5279" y="5340096"/>
              <a:ext cx="4689475" cy="620395"/>
            </a:xfrm>
            <a:custGeom>
              <a:avLst/>
              <a:gdLst/>
              <a:ahLst/>
              <a:cxnLst/>
              <a:rect l="l" t="t" r="r" b="b"/>
              <a:pathLst>
                <a:path w="4689475" h="620395">
                  <a:moveTo>
                    <a:pt x="0" y="620267"/>
                  </a:moveTo>
                  <a:lnTo>
                    <a:pt x="4689348" y="620267"/>
                  </a:lnTo>
                  <a:lnTo>
                    <a:pt x="4689348" y="0"/>
                  </a:lnTo>
                  <a:lnTo>
                    <a:pt x="0" y="0"/>
                  </a:lnTo>
                  <a:lnTo>
                    <a:pt x="0" y="620267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57470" y="5333746"/>
            <a:ext cx="2677160" cy="553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2155"/>
              </a:lnSpc>
              <a:spcBef>
                <a:spcPts val="100"/>
              </a:spcBef>
            </a:pPr>
            <a:r>
              <a:rPr sz="1300" b="1" spc="-5" dirty="0">
                <a:latin typeface="Arial"/>
                <a:cs typeface="Arial"/>
              </a:rPr>
              <a:t>Brand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name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under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$1</a:t>
            </a:r>
            <a:r>
              <a:rPr lang="en-US" sz="1300" b="1" spc="-5" dirty="0">
                <a:latin typeface="Arial"/>
                <a:cs typeface="Arial"/>
              </a:rPr>
              <a:t>97 =  </a:t>
            </a:r>
            <a:r>
              <a:rPr lang="en-US" sz="1600" b="1" dirty="0">
                <a:cs typeface="Calibri"/>
              </a:rPr>
              <a:t>$9.85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or</a:t>
            </a:r>
            <a:r>
              <a:rPr lang="en-US" sz="1300" b="1" spc="-5" dirty="0">
                <a:latin typeface="Arial"/>
                <a:cs typeface="Arial"/>
              </a:rPr>
              <a:t> </a:t>
            </a:r>
            <a:r>
              <a:rPr lang="en-US" sz="1300" b="1" spc="-10" dirty="0">
                <a:latin typeface="Arial"/>
                <a:cs typeface="Arial"/>
              </a:rPr>
              <a:t>above</a:t>
            </a:r>
            <a:r>
              <a:rPr sz="1300" b="1" spc="20" dirty="0">
                <a:latin typeface="Arial"/>
                <a:cs typeface="Arial"/>
              </a:rPr>
              <a:t> </a:t>
            </a:r>
            <a:r>
              <a:rPr lang="en-US" sz="1300" b="1" spc="-5" dirty="0">
                <a:latin typeface="Arial"/>
                <a:cs typeface="Arial"/>
              </a:rPr>
              <a:t>$197  =  </a:t>
            </a:r>
            <a:r>
              <a:rPr lang="en-US" sz="1600" b="1" spc="-5" dirty="0">
                <a:latin typeface="Arial"/>
                <a:cs typeface="Arial"/>
              </a:rPr>
              <a:t>5%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5745" y="4255562"/>
            <a:ext cx="8582660" cy="436880"/>
            <a:chOff x="258825" y="4175505"/>
            <a:chExt cx="8582660" cy="436880"/>
          </a:xfrm>
        </p:grpSpPr>
        <p:sp>
          <p:nvSpPr>
            <p:cNvPr id="14" name="object 14"/>
            <p:cNvSpPr/>
            <p:nvPr/>
          </p:nvSpPr>
          <p:spPr>
            <a:xfrm>
              <a:off x="265175" y="4181855"/>
              <a:ext cx="4284345" cy="424180"/>
            </a:xfrm>
            <a:custGeom>
              <a:avLst/>
              <a:gdLst/>
              <a:ahLst/>
              <a:cxnLst/>
              <a:rect l="l" t="t" r="r" b="b"/>
              <a:pathLst>
                <a:path w="4284345" h="424179">
                  <a:moveTo>
                    <a:pt x="4283964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4283964" y="423672"/>
                  </a:lnTo>
                  <a:lnTo>
                    <a:pt x="4283964" y="0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175" y="4181855"/>
              <a:ext cx="4284345" cy="424180"/>
            </a:xfrm>
            <a:custGeom>
              <a:avLst/>
              <a:gdLst/>
              <a:ahLst/>
              <a:cxnLst/>
              <a:rect l="l" t="t" r="r" b="b"/>
              <a:pathLst>
                <a:path w="4284345" h="424179">
                  <a:moveTo>
                    <a:pt x="0" y="423672"/>
                  </a:moveTo>
                  <a:lnTo>
                    <a:pt x="4283964" y="423672"/>
                  </a:lnTo>
                  <a:lnTo>
                    <a:pt x="4283964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9140" y="4181855"/>
              <a:ext cx="4285615" cy="424180"/>
            </a:xfrm>
            <a:custGeom>
              <a:avLst/>
              <a:gdLst/>
              <a:ahLst/>
              <a:cxnLst/>
              <a:rect l="l" t="t" r="r" b="b"/>
              <a:pathLst>
                <a:path w="4285615" h="424179">
                  <a:moveTo>
                    <a:pt x="4285488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4285488" y="423672"/>
                  </a:lnTo>
                  <a:lnTo>
                    <a:pt x="4285488" y="0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40" y="4181855"/>
              <a:ext cx="4285615" cy="424180"/>
            </a:xfrm>
            <a:custGeom>
              <a:avLst/>
              <a:gdLst/>
              <a:ahLst/>
              <a:cxnLst/>
              <a:rect l="l" t="t" r="r" b="b"/>
              <a:pathLst>
                <a:path w="4285615" h="424179">
                  <a:moveTo>
                    <a:pt x="0" y="423672"/>
                  </a:moveTo>
                  <a:lnTo>
                    <a:pt x="4285488" y="423672"/>
                  </a:lnTo>
                  <a:lnTo>
                    <a:pt x="4285488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28052" y="4280399"/>
            <a:ext cx="6449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025900" algn="l"/>
              </a:tabLst>
            </a:pPr>
            <a:r>
              <a:rPr sz="2400" b="1" spc="-5" dirty="0">
                <a:latin typeface="Arial"/>
                <a:cs typeface="Arial"/>
              </a:rPr>
              <a:t>Generics</a:t>
            </a:r>
            <a:r>
              <a:rPr sz="2400" b="1" spc="-20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25%</a:t>
            </a:r>
            <a:r>
              <a:rPr sz="2400" b="1" spc="-5" dirty="0">
                <a:latin typeface="Calibri"/>
                <a:cs typeface="Calibri"/>
              </a:rPr>
              <a:t>	</a:t>
            </a:r>
            <a:r>
              <a:rPr sz="2400" b="1" spc="-5" dirty="0">
                <a:latin typeface="Arial"/>
                <a:cs typeface="Arial"/>
              </a:rPr>
              <a:t>Brand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Name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lang="en-US" sz="2400" b="1" spc="-5" dirty="0">
                <a:latin typeface="Calibri"/>
                <a:cs typeface="Calibri"/>
              </a:rPr>
              <a:t>25%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7618" y="2855158"/>
            <a:ext cx="8582660" cy="436880"/>
            <a:chOff x="258825" y="2906014"/>
            <a:chExt cx="8582660" cy="436880"/>
          </a:xfrm>
        </p:grpSpPr>
        <p:sp>
          <p:nvSpPr>
            <p:cNvPr id="20" name="object 20"/>
            <p:cNvSpPr/>
            <p:nvPr/>
          </p:nvSpPr>
          <p:spPr>
            <a:xfrm>
              <a:off x="265175" y="2912364"/>
              <a:ext cx="8569960" cy="424180"/>
            </a:xfrm>
            <a:custGeom>
              <a:avLst/>
              <a:gdLst/>
              <a:ahLst/>
              <a:cxnLst/>
              <a:rect l="l" t="t" r="r" b="b"/>
              <a:pathLst>
                <a:path w="8569960" h="424179">
                  <a:moveTo>
                    <a:pt x="8569452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8569452" y="423672"/>
                  </a:lnTo>
                  <a:lnTo>
                    <a:pt x="8569452" y="0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175" y="2912364"/>
              <a:ext cx="8569960" cy="424180"/>
            </a:xfrm>
            <a:custGeom>
              <a:avLst/>
              <a:gdLst/>
              <a:ahLst/>
              <a:cxnLst/>
              <a:rect l="l" t="t" r="r" b="b"/>
              <a:pathLst>
                <a:path w="8569960" h="424179">
                  <a:moveTo>
                    <a:pt x="0" y="423672"/>
                  </a:moveTo>
                  <a:lnTo>
                    <a:pt x="8569452" y="423672"/>
                  </a:lnTo>
                  <a:lnTo>
                    <a:pt x="8569452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58825" y="2873542"/>
            <a:ext cx="85826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840"/>
              </a:lnSpc>
            </a:pPr>
            <a:r>
              <a:rPr sz="2400" b="1" spc="-5" dirty="0">
                <a:latin typeface="Calibri"/>
                <a:cs typeface="Calibri"/>
              </a:rPr>
              <a:t>$</a:t>
            </a:r>
            <a:r>
              <a:rPr lang="en-US" sz="2400" b="1" spc="-5" dirty="0">
                <a:latin typeface="Calibri"/>
                <a:cs typeface="Calibri"/>
              </a:rPr>
              <a:t>4,430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8825" y="1656333"/>
            <a:ext cx="8582660" cy="434975"/>
            <a:chOff x="258825" y="1656333"/>
            <a:chExt cx="8582660" cy="434975"/>
          </a:xfrm>
        </p:grpSpPr>
        <p:sp>
          <p:nvSpPr>
            <p:cNvPr id="24" name="object 24"/>
            <p:cNvSpPr/>
            <p:nvPr/>
          </p:nvSpPr>
          <p:spPr>
            <a:xfrm>
              <a:off x="265175" y="1662683"/>
              <a:ext cx="8569960" cy="422275"/>
            </a:xfrm>
            <a:custGeom>
              <a:avLst/>
              <a:gdLst/>
              <a:ahLst/>
              <a:cxnLst/>
              <a:rect l="l" t="t" r="r" b="b"/>
              <a:pathLst>
                <a:path w="8569960" h="422275">
                  <a:moveTo>
                    <a:pt x="8569452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8569452" y="422148"/>
                  </a:lnTo>
                  <a:lnTo>
                    <a:pt x="8569452" y="0"/>
                  </a:lnTo>
                  <a:close/>
                </a:path>
              </a:pathLst>
            </a:custGeom>
            <a:solidFill>
              <a:srgbClr val="CCCD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65175" y="1662683"/>
              <a:ext cx="8569960" cy="422275"/>
            </a:xfrm>
            <a:custGeom>
              <a:avLst/>
              <a:gdLst/>
              <a:ahLst/>
              <a:cxnLst/>
              <a:rect l="l" t="t" r="r" b="b"/>
              <a:pathLst>
                <a:path w="8569960" h="422275">
                  <a:moveTo>
                    <a:pt x="0" y="422148"/>
                  </a:moveTo>
                  <a:lnTo>
                    <a:pt x="8569452" y="422148"/>
                  </a:lnTo>
                  <a:lnTo>
                    <a:pt x="8569452" y="0"/>
                  </a:lnTo>
                  <a:lnTo>
                    <a:pt x="0" y="0"/>
                  </a:lnTo>
                  <a:lnTo>
                    <a:pt x="0" y="422148"/>
                  </a:lnTo>
                  <a:close/>
                </a:path>
              </a:pathLst>
            </a:custGeom>
            <a:ln w="12700">
              <a:solidFill>
                <a:srgbClr val="CCCD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380610" y="1652473"/>
            <a:ext cx="351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$0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31393" y="439623"/>
            <a:ext cx="8282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182756"/>
                </a:solidFill>
              </a:rPr>
              <a:t>202</a:t>
            </a:r>
            <a:r>
              <a:rPr lang="en-US" sz="3200" spc="-5" dirty="0">
                <a:solidFill>
                  <a:srgbClr val="182756"/>
                </a:solidFill>
              </a:rPr>
              <a:t>2</a:t>
            </a:r>
            <a:r>
              <a:rPr sz="3200" spc="-10" dirty="0">
                <a:solidFill>
                  <a:srgbClr val="182756"/>
                </a:solidFill>
              </a:rPr>
              <a:t> </a:t>
            </a:r>
            <a:r>
              <a:rPr sz="3200" spc="-5" dirty="0">
                <a:solidFill>
                  <a:srgbClr val="182756"/>
                </a:solidFill>
              </a:rPr>
              <a:t>Standard</a:t>
            </a:r>
            <a:r>
              <a:rPr sz="3200" spc="-20" dirty="0">
                <a:solidFill>
                  <a:srgbClr val="182756"/>
                </a:solidFill>
              </a:rPr>
              <a:t> </a:t>
            </a:r>
            <a:r>
              <a:rPr sz="3200" dirty="0">
                <a:solidFill>
                  <a:srgbClr val="182756"/>
                </a:solidFill>
              </a:rPr>
              <a:t>Part</a:t>
            </a:r>
            <a:r>
              <a:rPr sz="3200" spc="-15" dirty="0">
                <a:solidFill>
                  <a:srgbClr val="182756"/>
                </a:solidFill>
              </a:rPr>
              <a:t> </a:t>
            </a:r>
            <a:r>
              <a:rPr sz="3200" dirty="0">
                <a:solidFill>
                  <a:srgbClr val="182756"/>
                </a:solidFill>
              </a:rPr>
              <a:t>D:</a:t>
            </a:r>
            <a:r>
              <a:rPr sz="3200" spc="10" dirty="0">
                <a:solidFill>
                  <a:srgbClr val="182756"/>
                </a:solidFill>
              </a:rPr>
              <a:t> </a:t>
            </a:r>
            <a:r>
              <a:rPr sz="3200" spc="-5" dirty="0">
                <a:solidFill>
                  <a:srgbClr val="182756"/>
                </a:solidFill>
              </a:rPr>
              <a:t>Out-of-Pocket</a:t>
            </a:r>
            <a:r>
              <a:rPr sz="3200" spc="-40" dirty="0">
                <a:solidFill>
                  <a:srgbClr val="182756"/>
                </a:solidFill>
              </a:rPr>
              <a:t> </a:t>
            </a:r>
            <a:r>
              <a:rPr sz="3200" dirty="0">
                <a:solidFill>
                  <a:srgbClr val="182756"/>
                </a:solidFill>
              </a:rPr>
              <a:t>Costs</a:t>
            </a:r>
            <a:endParaRPr sz="3200" dirty="0"/>
          </a:p>
        </p:txBody>
      </p:sp>
      <p:sp>
        <p:nvSpPr>
          <p:cNvPr id="28" name="object 28"/>
          <p:cNvSpPr txBox="1"/>
          <p:nvPr/>
        </p:nvSpPr>
        <p:spPr>
          <a:xfrm>
            <a:off x="258825" y="1168908"/>
            <a:ext cx="8582660" cy="374461"/>
          </a:xfrm>
          <a:prstGeom prst="rect">
            <a:avLst/>
          </a:prstGeom>
          <a:solidFill>
            <a:srgbClr val="182756"/>
          </a:solidFill>
        </p:spPr>
        <p:txBody>
          <a:bodyPr vert="horz" wrap="square" lIns="0" tIns="9652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6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Yearly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Deductible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Our</a:t>
            </a:r>
            <a:r>
              <a:rPr sz="1800" spc="-5" dirty="0">
                <a:solidFill>
                  <a:srgbClr val="00B050"/>
                </a:solidFill>
                <a:latin typeface="Arial"/>
                <a:cs typeface="Arial"/>
              </a:rPr>
              <a:t> Plan has</a:t>
            </a:r>
            <a:r>
              <a:rPr sz="1800" spc="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B050"/>
                </a:solidFill>
                <a:latin typeface="Arial"/>
                <a:cs typeface="Arial"/>
              </a:rPr>
              <a:t>NO</a:t>
            </a:r>
            <a:r>
              <a:rPr sz="1800" spc="-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B050"/>
                </a:solidFill>
                <a:latin typeface="Arial"/>
                <a:cs typeface="Arial"/>
              </a:rPr>
              <a:t>Deductible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0033" y="2366511"/>
            <a:ext cx="8582660" cy="492759"/>
          </a:xfrm>
          <a:prstGeom prst="rect">
            <a:avLst/>
          </a:prstGeom>
          <a:solidFill>
            <a:srgbClr val="182756"/>
          </a:solidFill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(Includes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member’s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copay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cost)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3303" y="3558504"/>
            <a:ext cx="8578372" cy="735458"/>
          </a:xfrm>
          <a:prstGeom prst="rect">
            <a:avLst/>
          </a:prstGeom>
          <a:solidFill>
            <a:srgbClr val="182756"/>
          </a:solidFill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Gap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(excludes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cost)</a:t>
            </a: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Our</a:t>
            </a:r>
            <a:r>
              <a:rPr lang="en-US" spc="-5" dirty="0">
                <a:solidFill>
                  <a:srgbClr val="00B050"/>
                </a:solidFill>
                <a:latin typeface="Arial"/>
                <a:cs typeface="Arial"/>
              </a:rPr>
              <a:t> Plan offers some coverage in the GAP</a:t>
            </a:r>
            <a:r>
              <a:rPr lang="en-US" spc="-5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5175" y="4948428"/>
            <a:ext cx="8569960" cy="401320"/>
          </a:xfrm>
          <a:custGeom>
            <a:avLst/>
            <a:gdLst/>
            <a:ahLst/>
            <a:cxnLst/>
            <a:rect l="l" t="t" r="r" b="b"/>
            <a:pathLst>
              <a:path w="8569960" h="401320">
                <a:moveTo>
                  <a:pt x="8569452" y="0"/>
                </a:moveTo>
                <a:lnTo>
                  <a:pt x="0" y="0"/>
                </a:lnTo>
                <a:lnTo>
                  <a:pt x="0" y="400812"/>
                </a:lnTo>
                <a:lnTo>
                  <a:pt x="8569452" y="400812"/>
                </a:lnTo>
                <a:lnTo>
                  <a:pt x="8569452" y="0"/>
                </a:lnTo>
                <a:close/>
              </a:path>
            </a:pathLst>
          </a:custGeom>
          <a:solidFill>
            <a:srgbClr val="1827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258825" y="5054615"/>
            <a:ext cx="8582660" cy="342401"/>
          </a:xfrm>
          <a:prstGeom prst="rect">
            <a:avLst/>
          </a:prstGeom>
          <a:solidFill>
            <a:srgbClr val="182756"/>
          </a:solidFill>
        </p:spPr>
        <p:txBody>
          <a:bodyPr vert="horz" wrap="square" lIns="0" tIns="34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Catastrophic Coverage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7,050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8970"/>
              </p:ext>
            </p:extLst>
          </p:nvPr>
        </p:nvGraphicFramePr>
        <p:xfrm>
          <a:off x="507974" y="4323143"/>
          <a:ext cx="8128000" cy="155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9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LIS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182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4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Classic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premium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reduced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to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$62.70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solidFill>
                      <a:srgbClr val="CCC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Value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plan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premium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reduced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$0</a:t>
                      </a:r>
                      <a:endParaRPr sz="1800" dirty="0">
                        <a:solidFill>
                          <a:srgbClr val="0070C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87594"/>
              </p:ext>
            </p:extLst>
          </p:nvPr>
        </p:nvGraphicFramePr>
        <p:xfrm>
          <a:off x="507974" y="2402738"/>
          <a:ext cx="8128000" cy="1599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286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Extra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Help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Eligibility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182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600" b="1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Yearly</a:t>
                      </a:r>
                      <a:r>
                        <a:rPr sz="160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Income:</a:t>
                      </a:r>
                      <a:r>
                        <a:rPr sz="1600" b="1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600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$19,140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$25,860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Married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solidFill>
                      <a:srgbClr val="CCCD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312795" marR="147955" indent="-3157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Resources:</a:t>
                      </a:r>
                      <a:r>
                        <a:rPr sz="1600" b="1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1600" spc="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exceed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$14,790</a:t>
                      </a:r>
                      <a:r>
                        <a:rPr sz="1600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$29,520</a:t>
                      </a:r>
                      <a:r>
                        <a:rPr sz="1600" spc="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Married</a:t>
                      </a:r>
                      <a:r>
                        <a:rPr sz="1600" spc="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(Checking,</a:t>
                      </a:r>
                      <a:r>
                        <a:rPr sz="1600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Savings, </a:t>
                      </a:r>
                      <a:r>
                        <a:rPr sz="1600" spc="-4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Stocks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600" spc="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Bonds)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3335" marR="5080" indent="1358900">
              <a:lnSpc>
                <a:spcPct val="108000"/>
              </a:lnSpc>
              <a:spcBef>
                <a:spcPts val="430"/>
              </a:spcBef>
            </a:pPr>
            <a:r>
              <a:rPr sz="3200" dirty="0">
                <a:solidFill>
                  <a:srgbClr val="182756"/>
                </a:solidFill>
              </a:rPr>
              <a:t>Get Help Paying for Costs </a:t>
            </a:r>
            <a:r>
              <a:rPr sz="3200" spc="5" dirty="0">
                <a:solidFill>
                  <a:srgbClr val="182756"/>
                </a:solidFill>
              </a:rPr>
              <a:t> </a:t>
            </a:r>
            <a:r>
              <a:rPr sz="3000" spc="-5" dirty="0"/>
              <a:t>Medicare</a:t>
            </a:r>
            <a:r>
              <a:rPr sz="3000" spc="-20" dirty="0"/>
              <a:t> </a:t>
            </a:r>
            <a:r>
              <a:rPr sz="3000" dirty="0"/>
              <a:t>Part</a:t>
            </a:r>
            <a:r>
              <a:rPr sz="3000" spc="-15" dirty="0"/>
              <a:t> </a:t>
            </a:r>
            <a:r>
              <a:rPr sz="3000" dirty="0"/>
              <a:t>D Low </a:t>
            </a:r>
            <a:r>
              <a:rPr sz="3000" spc="-5" dirty="0"/>
              <a:t>Income</a:t>
            </a:r>
            <a:r>
              <a:rPr sz="3000" dirty="0"/>
              <a:t> Subsidy (LIS) </a:t>
            </a:r>
            <a:r>
              <a:rPr sz="3000" spc="-819" dirty="0"/>
              <a:t> </a:t>
            </a:r>
            <a:r>
              <a:rPr b="0" spc="-10" dirty="0">
                <a:latin typeface="Arial"/>
                <a:cs typeface="Arial"/>
              </a:rPr>
              <a:t>“Extra</a:t>
            </a:r>
            <a:r>
              <a:rPr b="0" spc="5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Help”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to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pay</a:t>
            </a:r>
            <a:r>
              <a:rPr b="0" dirty="0">
                <a:latin typeface="Arial"/>
                <a:cs typeface="Arial"/>
              </a:rPr>
              <a:t> for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your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prescription</a:t>
            </a:r>
            <a:r>
              <a:rPr b="0" spc="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drug</a:t>
            </a:r>
            <a:r>
              <a:rPr b="0" spc="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costs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and</a:t>
            </a:r>
            <a:endParaRPr sz="3000" dirty="0">
              <a:latin typeface="Arial"/>
              <a:cs typeface="Arial"/>
            </a:endParaRPr>
          </a:p>
          <a:p>
            <a:pPr marL="1440815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exemption</a:t>
            </a:r>
            <a:r>
              <a:rPr b="0" spc="2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from</a:t>
            </a:r>
            <a:r>
              <a:rPr b="0" spc="1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the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Coverage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88637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subTitle" idx="1"/>
          </p:nvPr>
        </p:nvSpPr>
        <p:spPr>
          <a:xfrm>
            <a:off x="4641728" y="1637441"/>
            <a:ext cx="3816471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An online account worth using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320;p41"/>
          <p:cNvSpPr txBox="1">
            <a:spLocks noGrp="1"/>
          </p:cNvSpPr>
          <p:nvPr>
            <p:ph type="subTitle" idx="2"/>
          </p:nvPr>
        </p:nvSpPr>
        <p:spPr>
          <a:xfrm>
            <a:off x="4617664" y="3236452"/>
            <a:ext cx="4141243" cy="3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Message a Care Guide in the app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4654655" y="2011899"/>
            <a:ext cx="3252600" cy="44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Review plan details, access your digital ID card, search in-network doctors and drugs, and more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5"/>
          </p:nvPr>
        </p:nvSpPr>
        <p:spPr>
          <a:xfrm>
            <a:off x="436395" y="838200"/>
            <a:ext cx="35400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3AF"/>
              </a:buClr>
              <a:buSzPts val="1400"/>
              <a:buNone/>
            </a:pPr>
            <a:r>
              <a:rPr lang="en" sz="5000" b="1" dirty="0">
                <a:solidFill>
                  <a:srgbClr val="1D1C1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Hello</a:t>
            </a:r>
            <a:r>
              <a:rPr lang="en" sz="4100" b="1" dirty="0">
                <a:solidFill>
                  <a:srgbClr val="1D1C1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</a:t>
            </a:r>
            <a:endParaRPr sz="4300" b="1" dirty="0">
              <a:solidFill>
                <a:srgbClr val="1D1C1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9AA3AF"/>
              </a:buClr>
              <a:buSzPts val="1400"/>
              <a:buNone/>
            </a:pPr>
            <a:endParaRPr sz="4100" b="1" dirty="0">
              <a:solidFill>
                <a:srgbClr val="1D1C1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323" name="Google Shape;323;p41"/>
          <p:cNvSpPr txBox="1">
            <a:spLocks noGrp="1"/>
          </p:cNvSpPr>
          <p:nvPr>
            <p:ph type="body" idx="6"/>
          </p:nvPr>
        </p:nvSpPr>
        <p:spPr>
          <a:xfrm>
            <a:off x="4642818" y="3621422"/>
            <a:ext cx="3423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Chat with a Care Guide right from your phone and get your questions answered instantly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4294967295"/>
          </p:nvPr>
        </p:nvSpPr>
        <p:spPr>
          <a:xfrm>
            <a:off x="385084" y="2846694"/>
            <a:ext cx="3540125" cy="1820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New for 2022</a:t>
            </a: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We offer an easy-to-use app, to provide convenient care. It’s the kind of care you’re looking for and the kind of care that just makes sense.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4294967295"/>
          </p:nvPr>
        </p:nvSpPr>
        <p:spPr>
          <a:xfrm>
            <a:off x="482138" y="1512563"/>
            <a:ext cx="3540125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A3AF"/>
              </a:buClr>
              <a:buSzPts val="1400"/>
              <a:buNone/>
            </a:pPr>
            <a:r>
              <a:rPr lang="en" sz="5000" b="1" dirty="0">
                <a:solidFill>
                  <a:srgbClr val="1D1C1D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Oscar</a:t>
            </a:r>
            <a:endParaRPr sz="5000" b="1" dirty="0">
              <a:solidFill>
                <a:srgbClr val="1D1C1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0" lvl="0" indent="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Clr>
                <a:srgbClr val="9AA3AF"/>
              </a:buClr>
              <a:buSzPts val="1400"/>
              <a:buNone/>
            </a:pPr>
            <a:endParaRPr sz="4100" b="1" dirty="0">
              <a:solidFill>
                <a:srgbClr val="1D1C1D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cxnSp>
        <p:nvCxnSpPr>
          <p:cNvPr id="318" name="Google Shape;318;p41"/>
          <p:cNvCxnSpPr/>
          <p:nvPr/>
        </p:nvCxnSpPr>
        <p:spPr>
          <a:xfrm>
            <a:off x="4313975" y="2212275"/>
            <a:ext cx="0" cy="30897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2383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302" y="406095"/>
            <a:ext cx="2025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5" dirty="0">
                <a:solidFill>
                  <a:srgbClr val="182756"/>
                </a:solidFill>
              </a:rPr>
              <a:t>W</a:t>
            </a:r>
            <a:r>
              <a:rPr sz="3600" dirty="0">
                <a:solidFill>
                  <a:srgbClr val="182756"/>
                </a:solidFill>
              </a:rPr>
              <a:t>elcome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3915" y="980008"/>
            <a:ext cx="5692140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7490">
              <a:lnSpc>
                <a:spcPct val="100000"/>
              </a:lnSpc>
              <a:spcBef>
                <a:spcPts val="100"/>
              </a:spcBef>
            </a:pPr>
            <a:r>
              <a:rPr sz="3000" spc="-70" dirty="0">
                <a:latin typeface="Arial"/>
                <a:cs typeface="Arial"/>
              </a:rPr>
              <a:t>Today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we’ll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cover</a:t>
            </a:r>
          </a:p>
          <a:p>
            <a:pPr marL="353695" indent="-341630">
              <a:lnSpc>
                <a:spcPct val="100000"/>
              </a:lnSpc>
              <a:spcBef>
                <a:spcPts val="225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Overview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 </a:t>
            </a:r>
            <a:r>
              <a:rPr sz="2100" spc="-5" dirty="0">
                <a:latin typeface="Arial"/>
                <a:cs typeface="Arial"/>
              </a:rPr>
              <a:t>Health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First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Health Plans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Basics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Medicare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Enrollment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Periods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dirty="0">
                <a:latin typeface="Arial"/>
                <a:cs typeface="Arial"/>
              </a:rPr>
              <a:t>Our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2022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Medicare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Advantage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Plans</a:t>
            </a:r>
            <a:endParaRPr sz="2100" dirty="0">
              <a:latin typeface="Arial"/>
              <a:cs typeface="Arial"/>
            </a:endParaRPr>
          </a:p>
          <a:p>
            <a:pPr marL="696595" lvl="1" indent="-343535">
              <a:lnSpc>
                <a:spcPct val="100000"/>
              </a:lnSpc>
              <a:spcBef>
                <a:spcPts val="409"/>
              </a:spcBef>
              <a:buClr>
                <a:srgbClr val="182756"/>
              </a:buClr>
              <a:buFont typeface="Wingdings"/>
              <a:buChar char=""/>
              <a:tabLst>
                <a:tab pos="696595" algn="l"/>
                <a:tab pos="697230" algn="l"/>
              </a:tabLst>
            </a:pPr>
            <a:r>
              <a:rPr sz="2100" spc="-5" dirty="0">
                <a:latin typeface="Arial"/>
                <a:cs typeface="Arial"/>
              </a:rPr>
              <a:t>Classic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(HMO-POS)</a:t>
            </a:r>
          </a:p>
          <a:p>
            <a:pPr marL="696595" lvl="1" indent="-343535">
              <a:lnSpc>
                <a:spcPct val="100000"/>
              </a:lnSpc>
              <a:spcBef>
                <a:spcPts val="395"/>
              </a:spcBef>
              <a:buClr>
                <a:srgbClr val="182756"/>
              </a:buClr>
              <a:buFont typeface="Wingdings"/>
              <a:buChar char=""/>
              <a:tabLst>
                <a:tab pos="696595" algn="l"/>
                <a:tab pos="697230" algn="l"/>
              </a:tabLst>
            </a:pPr>
            <a:r>
              <a:rPr sz="2100" spc="-30" dirty="0">
                <a:latin typeface="Arial"/>
                <a:cs typeface="Arial"/>
              </a:rPr>
              <a:t>Value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Plan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(HMO)</a:t>
            </a:r>
          </a:p>
          <a:p>
            <a:pPr marL="696595" lvl="1" indent="-343535">
              <a:lnSpc>
                <a:spcPct val="100000"/>
              </a:lnSpc>
              <a:spcBef>
                <a:spcPts val="400"/>
              </a:spcBef>
              <a:buClr>
                <a:srgbClr val="182756"/>
              </a:buClr>
              <a:buFont typeface="Wingdings"/>
              <a:buChar char=""/>
              <a:tabLst>
                <a:tab pos="696595" algn="l"/>
                <a:tab pos="697230" algn="l"/>
              </a:tabLst>
            </a:pPr>
            <a:r>
              <a:rPr sz="2100" spc="-5" dirty="0">
                <a:latin typeface="Arial"/>
                <a:cs typeface="Arial"/>
              </a:rPr>
              <a:t>Rewards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(HMO)</a:t>
            </a:r>
          </a:p>
          <a:p>
            <a:pPr marL="696595" lvl="1" indent="-343535">
              <a:lnSpc>
                <a:spcPct val="100000"/>
              </a:lnSpc>
              <a:spcBef>
                <a:spcPts val="409"/>
              </a:spcBef>
              <a:buClr>
                <a:srgbClr val="182756"/>
              </a:buClr>
              <a:buFont typeface="Wingdings"/>
              <a:buChar char=""/>
              <a:tabLst>
                <a:tab pos="696595" algn="l"/>
                <a:tab pos="697230" algn="l"/>
              </a:tabLst>
            </a:pPr>
            <a:r>
              <a:rPr sz="2100" spc="-5" dirty="0">
                <a:latin typeface="Arial"/>
                <a:cs typeface="Arial"/>
              </a:rPr>
              <a:t>Secure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Plan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(HMO)</a:t>
            </a:r>
          </a:p>
          <a:p>
            <a:pPr marL="1040130" lvl="2" indent="-341630">
              <a:lnSpc>
                <a:spcPct val="100000"/>
              </a:lnSpc>
              <a:spcBef>
                <a:spcPts val="395"/>
              </a:spcBef>
              <a:buClr>
                <a:srgbClr val="182756"/>
              </a:buClr>
              <a:buFont typeface="Wingdings"/>
              <a:buChar char=""/>
              <a:tabLst>
                <a:tab pos="1039494" algn="l"/>
                <a:tab pos="1040130" algn="l"/>
              </a:tabLst>
            </a:pPr>
            <a:r>
              <a:rPr sz="2100" dirty="0">
                <a:latin typeface="Arial"/>
                <a:cs typeface="Arial"/>
              </a:rPr>
              <a:t>This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plan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has no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Part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D,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</a:t>
            </a:r>
          </a:p>
          <a:p>
            <a:pPr marL="1039494">
              <a:lnSpc>
                <a:spcPct val="100000"/>
              </a:lnSpc>
            </a:pPr>
            <a:r>
              <a:rPr sz="2100" spc="-5" dirty="0">
                <a:latin typeface="Arial"/>
                <a:cs typeface="Arial"/>
              </a:rPr>
              <a:t>prescription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drug benefits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Help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Paying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Costs</a:t>
            </a:r>
          </a:p>
          <a:p>
            <a:pPr marL="35369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Enrollment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Options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8515" y="649836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2</a:t>
            </a:fld>
            <a:endParaRPr sz="10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52" y="2438400"/>
            <a:ext cx="3146678" cy="197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1324000" y="3788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different kind of customer service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42"/>
          <p:cNvSpPr txBox="1">
            <a:spLocks noGrp="1"/>
          </p:cNvSpPr>
          <p:nvPr>
            <p:ph type="subTitle" idx="1"/>
          </p:nvPr>
        </p:nvSpPr>
        <p:spPr>
          <a:xfrm>
            <a:off x="168600" y="951539"/>
            <a:ext cx="4280243" cy="33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Your Care Guides have one job, to help you get the most out of the system.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year, each member will have their own team to: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✓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plan questions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✓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preparing for a procedure 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✓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ways to help you save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✓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in-network doctors and drugs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✓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more…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Care Team knows you and your history, so you won’t get transferred to five people to answer one simple question.</a:t>
            </a:r>
            <a:endParaRPr sz="18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334;p42"/>
          <p:cNvSpPr txBox="1">
            <a:spLocks noGrp="1"/>
          </p:cNvSpPr>
          <p:nvPr>
            <p:ph type="subTitle" idx="2"/>
          </p:nvPr>
        </p:nvSpPr>
        <p:spPr>
          <a:xfrm>
            <a:off x="4871757" y="1505991"/>
            <a:ext cx="41406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people you may get to know on a first name basis.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42"/>
          <p:cNvSpPr txBox="1">
            <a:spLocks noGrp="1"/>
          </p:cNvSpPr>
          <p:nvPr>
            <p:ph type="subTitle" idx="3"/>
          </p:nvPr>
        </p:nvSpPr>
        <p:spPr>
          <a:xfrm>
            <a:off x="5584300" y="5407300"/>
            <a:ext cx="831000" cy="2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0" dirty="0">
                <a:latin typeface="Arial" panose="020B0604020202020204" pitchFamily="34" charset="0"/>
                <a:cs typeface="Arial" panose="020B0604020202020204" pitchFamily="34" charset="0"/>
              </a:rPr>
              <a:t>Care Guide</a:t>
            </a:r>
            <a:endParaRPr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42"/>
          <p:cNvSpPr txBox="1">
            <a:spLocks noGrp="1"/>
          </p:cNvSpPr>
          <p:nvPr>
            <p:ph type="body" idx="4"/>
          </p:nvPr>
        </p:nvSpPr>
        <p:spPr>
          <a:xfrm>
            <a:off x="5324193" y="3775750"/>
            <a:ext cx="1351200" cy="2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Licensed Nurse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340;p42"/>
          <p:cNvSpPr txBox="1">
            <a:spLocks noGrp="1"/>
          </p:cNvSpPr>
          <p:nvPr>
            <p:ph type="body" idx="5"/>
          </p:nvPr>
        </p:nvSpPr>
        <p:spPr>
          <a:xfrm>
            <a:off x="7195968" y="3793400"/>
            <a:ext cx="831000" cy="2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Care Guide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341;p42"/>
          <p:cNvSpPr txBox="1">
            <a:spLocks noGrp="1"/>
          </p:cNvSpPr>
          <p:nvPr>
            <p:ph type="body" idx="6"/>
          </p:nvPr>
        </p:nvSpPr>
        <p:spPr>
          <a:xfrm>
            <a:off x="7195975" y="5386300"/>
            <a:ext cx="831000" cy="2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Care Guide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Google Shape;333;p42"/>
          <p:cNvCxnSpPr/>
          <p:nvPr/>
        </p:nvCxnSpPr>
        <p:spPr>
          <a:xfrm flipH="1">
            <a:off x="4604675" y="1948825"/>
            <a:ext cx="8100" cy="3574200"/>
          </a:xfrm>
          <a:prstGeom prst="straightConnector1">
            <a:avLst/>
          </a:prstGeom>
          <a:noFill/>
          <a:ln w="9525" cap="flat" cmpd="sng">
            <a:solidFill>
              <a:srgbClr val="9E9E9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5" name="Google Shape;3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782" y="2451328"/>
            <a:ext cx="1208100" cy="1251300"/>
          </a:xfrm>
          <a:prstGeom prst="ellipse">
            <a:avLst/>
          </a:prstGeom>
          <a:noFill/>
          <a:ln w="28575" cap="flat" cmpd="sng">
            <a:solidFill>
              <a:srgbClr val="FCFAF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750" y="2472914"/>
            <a:ext cx="1208100" cy="1208100"/>
          </a:xfrm>
          <a:prstGeom prst="ellipse">
            <a:avLst/>
          </a:prstGeom>
          <a:noFill/>
          <a:ln w="28575" cap="flat" cmpd="sng">
            <a:solidFill>
              <a:srgbClr val="FCFAF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2057" y="4121552"/>
            <a:ext cx="1208100" cy="1167300"/>
          </a:xfrm>
          <a:prstGeom prst="ellipse">
            <a:avLst/>
          </a:prstGeom>
          <a:noFill/>
          <a:ln w="28575" cap="flat" cmpd="sng">
            <a:solidFill>
              <a:srgbClr val="FCFAF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8" name="Google Shape;33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5750" y="4101155"/>
            <a:ext cx="1208100" cy="1208100"/>
          </a:xfrm>
          <a:prstGeom prst="ellipse">
            <a:avLst/>
          </a:prstGeom>
          <a:noFill/>
          <a:ln w="28575" cap="flat" cmpd="sng">
            <a:solidFill>
              <a:srgbClr val="FCFAF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98582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>
            <a:spLocks noGrp="1"/>
          </p:cNvSpPr>
          <p:nvPr>
            <p:ph type="title" idx="4294967295"/>
          </p:nvPr>
        </p:nvSpPr>
        <p:spPr>
          <a:xfrm>
            <a:off x="663575" y="324116"/>
            <a:ext cx="7816850" cy="69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Oscar app makes accessing care simple</a:t>
            </a:r>
            <a:endParaRPr sz="3200" dirty="0">
              <a:solidFill>
                <a:srgbClr val="0814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Google Shape;348;p43"/>
          <p:cNvSpPr txBox="1">
            <a:spLocks noGrp="1"/>
          </p:cNvSpPr>
          <p:nvPr>
            <p:ph type="subTitle" idx="4294967295"/>
          </p:nvPr>
        </p:nvSpPr>
        <p:spPr>
          <a:xfrm>
            <a:off x="3399840" y="4561168"/>
            <a:ext cx="1830388" cy="62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Message or call Care Guides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50" name="Google Shape;350;p43"/>
          <p:cNvSpPr txBox="1">
            <a:spLocks noGrp="1"/>
          </p:cNvSpPr>
          <p:nvPr>
            <p:ph type="subTitle" idx="4294967295"/>
          </p:nvPr>
        </p:nvSpPr>
        <p:spPr>
          <a:xfrm>
            <a:off x="6600825" y="3237024"/>
            <a:ext cx="2079625" cy="54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your digital member ID card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Google Shape;359;p43"/>
          <p:cNvSpPr txBox="1">
            <a:spLocks noGrp="1"/>
          </p:cNvSpPr>
          <p:nvPr>
            <p:ph type="subTitle" idx="4294967295"/>
          </p:nvPr>
        </p:nvSpPr>
        <p:spPr>
          <a:xfrm>
            <a:off x="6769127" y="4495800"/>
            <a:ext cx="2043112" cy="184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in-network doctors and facilities 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p43"/>
          <p:cNvSpPr txBox="1">
            <a:spLocks noGrp="1"/>
          </p:cNvSpPr>
          <p:nvPr>
            <p:ph type="subTitle" idx="4294967295"/>
          </p:nvPr>
        </p:nvSpPr>
        <p:spPr>
          <a:xfrm>
            <a:off x="2971800" y="3068185"/>
            <a:ext cx="2079625" cy="5429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claims, lab results and plan details whenever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Google Shape;362;p43"/>
          <p:cNvSpPr txBox="1">
            <a:spLocks noGrp="1"/>
          </p:cNvSpPr>
          <p:nvPr>
            <p:ph type="subTitle" idx="4294967295"/>
          </p:nvPr>
        </p:nvSpPr>
        <p:spPr>
          <a:xfrm>
            <a:off x="762000" y="1494282"/>
            <a:ext cx="6878638" cy="2651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through the mobile app or any desktop computer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572" y="4561168"/>
            <a:ext cx="819899" cy="78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860" y="3175907"/>
            <a:ext cx="816526" cy="816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43"/>
          <p:cNvGrpSpPr/>
          <p:nvPr/>
        </p:nvGrpSpPr>
        <p:grpSpPr>
          <a:xfrm>
            <a:off x="-20627" y="2590800"/>
            <a:ext cx="1967902" cy="2997102"/>
            <a:chOff x="119925" y="1041550"/>
            <a:chExt cx="2254700" cy="3280900"/>
          </a:xfrm>
        </p:grpSpPr>
        <p:sp>
          <p:nvSpPr>
            <p:cNvPr id="355" name="Google Shape;355;p43"/>
            <p:cNvSpPr/>
            <p:nvPr/>
          </p:nvSpPr>
          <p:spPr>
            <a:xfrm>
              <a:off x="530688" y="1126801"/>
              <a:ext cx="1457400" cy="2997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pic>
          <p:nvPicPr>
            <p:cNvPr id="356" name="Google Shape;356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275" y="1124400"/>
              <a:ext cx="1384366" cy="2997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9925" y="1041550"/>
              <a:ext cx="2254700" cy="328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8" name="Google Shape;35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3772" y="4561168"/>
            <a:ext cx="816524" cy="81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62294" y="3039118"/>
            <a:ext cx="816526" cy="81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847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5627" y="1104900"/>
            <a:ext cx="5953125" cy="5477510"/>
            <a:chOff x="1595627" y="1104900"/>
            <a:chExt cx="5953125" cy="5477510"/>
          </a:xfrm>
        </p:grpSpPr>
        <p:sp>
          <p:nvSpPr>
            <p:cNvPr id="3" name="object 3"/>
            <p:cNvSpPr/>
            <p:nvPr/>
          </p:nvSpPr>
          <p:spPr>
            <a:xfrm>
              <a:off x="1978152" y="1286255"/>
              <a:ext cx="5187950" cy="5186680"/>
            </a:xfrm>
            <a:custGeom>
              <a:avLst/>
              <a:gdLst/>
              <a:ahLst/>
              <a:cxnLst/>
              <a:rect l="l" t="t" r="r" b="b"/>
              <a:pathLst>
                <a:path w="5187950" h="5186680">
                  <a:moveTo>
                    <a:pt x="3667887" y="0"/>
                  </a:moveTo>
                  <a:lnTo>
                    <a:pt x="1519809" y="0"/>
                  </a:lnTo>
                  <a:lnTo>
                    <a:pt x="0" y="1519428"/>
                  </a:lnTo>
                  <a:lnTo>
                    <a:pt x="0" y="3667760"/>
                  </a:lnTo>
                  <a:lnTo>
                    <a:pt x="1519809" y="5186172"/>
                  </a:lnTo>
                  <a:lnTo>
                    <a:pt x="3667887" y="5186172"/>
                  </a:lnTo>
                  <a:lnTo>
                    <a:pt x="5187696" y="3667760"/>
                  </a:lnTo>
                  <a:lnTo>
                    <a:pt x="5187696" y="1519428"/>
                  </a:lnTo>
                  <a:lnTo>
                    <a:pt x="3667887" y="0"/>
                  </a:lnTo>
                  <a:close/>
                </a:path>
              </a:pathLst>
            </a:custGeom>
            <a:solidFill>
              <a:srgbClr val="D618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2104644" y="1411224"/>
              <a:ext cx="4935220" cy="4935220"/>
            </a:xfrm>
            <a:custGeom>
              <a:avLst/>
              <a:gdLst/>
              <a:ahLst/>
              <a:cxnLst/>
              <a:rect l="l" t="t" r="r" b="b"/>
              <a:pathLst>
                <a:path w="4935220" h="4935220">
                  <a:moveTo>
                    <a:pt x="3489579" y="0"/>
                  </a:moveTo>
                  <a:lnTo>
                    <a:pt x="1445133" y="0"/>
                  </a:lnTo>
                  <a:lnTo>
                    <a:pt x="0" y="1445895"/>
                  </a:lnTo>
                  <a:lnTo>
                    <a:pt x="0" y="3489832"/>
                  </a:lnTo>
                  <a:lnTo>
                    <a:pt x="1445133" y="4934712"/>
                  </a:lnTo>
                  <a:lnTo>
                    <a:pt x="3489579" y="4934712"/>
                  </a:lnTo>
                  <a:lnTo>
                    <a:pt x="3608840" y="4815471"/>
                  </a:lnTo>
                  <a:lnTo>
                    <a:pt x="1494790" y="4815471"/>
                  </a:lnTo>
                  <a:lnTo>
                    <a:pt x="119253" y="3440176"/>
                  </a:lnTo>
                  <a:lnTo>
                    <a:pt x="119253" y="1495552"/>
                  </a:lnTo>
                  <a:lnTo>
                    <a:pt x="1494790" y="120268"/>
                  </a:lnTo>
                  <a:lnTo>
                    <a:pt x="3609784" y="120268"/>
                  </a:lnTo>
                  <a:lnTo>
                    <a:pt x="3489579" y="0"/>
                  </a:lnTo>
                  <a:close/>
                </a:path>
                <a:path w="4935220" h="4935220">
                  <a:moveTo>
                    <a:pt x="3609784" y="120268"/>
                  </a:moveTo>
                  <a:lnTo>
                    <a:pt x="3439922" y="120268"/>
                  </a:lnTo>
                  <a:lnTo>
                    <a:pt x="4815458" y="1495552"/>
                  </a:lnTo>
                  <a:lnTo>
                    <a:pt x="4815458" y="3440176"/>
                  </a:lnTo>
                  <a:lnTo>
                    <a:pt x="3439922" y="4815471"/>
                  </a:lnTo>
                  <a:lnTo>
                    <a:pt x="3608840" y="4815471"/>
                  </a:lnTo>
                  <a:lnTo>
                    <a:pt x="4934711" y="3489832"/>
                  </a:lnTo>
                  <a:lnTo>
                    <a:pt x="4934711" y="1445895"/>
                  </a:lnTo>
                  <a:lnTo>
                    <a:pt x="3609784" y="12026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95627" y="1104900"/>
              <a:ext cx="5953125" cy="5477510"/>
            </a:xfrm>
            <a:custGeom>
              <a:avLst/>
              <a:gdLst/>
              <a:ahLst/>
              <a:cxnLst/>
              <a:rect l="l" t="t" r="r" b="b"/>
              <a:pathLst>
                <a:path w="5953125" h="5477509">
                  <a:moveTo>
                    <a:pt x="5952744" y="0"/>
                  </a:moveTo>
                  <a:lnTo>
                    <a:pt x="0" y="0"/>
                  </a:lnTo>
                  <a:lnTo>
                    <a:pt x="0" y="5477256"/>
                  </a:lnTo>
                  <a:lnTo>
                    <a:pt x="5952744" y="5477256"/>
                  </a:lnTo>
                  <a:lnTo>
                    <a:pt x="5952744" y="0"/>
                  </a:lnTo>
                  <a:close/>
                </a:path>
              </a:pathLst>
            </a:custGeom>
            <a:solidFill>
              <a:srgbClr val="F1F1F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5034" y="406095"/>
            <a:ext cx="67157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Do</a:t>
            </a:r>
            <a:r>
              <a:rPr sz="3600" spc="-80" dirty="0">
                <a:solidFill>
                  <a:srgbClr val="182756"/>
                </a:solidFill>
              </a:rPr>
              <a:t> </a:t>
            </a:r>
            <a:r>
              <a:rPr sz="3600" spc="-90" dirty="0">
                <a:solidFill>
                  <a:srgbClr val="182756"/>
                </a:solidFill>
              </a:rPr>
              <a:t>You</a:t>
            </a:r>
            <a:r>
              <a:rPr sz="3600" spc="-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Have</a:t>
            </a:r>
            <a:r>
              <a:rPr sz="3600" spc="-2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Other Insurance?</a:t>
            </a:r>
            <a:endParaRPr sz="36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915" y="1507616"/>
            <a:ext cx="7757795" cy="187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10" dirty="0">
                <a:latin typeface="Arial"/>
                <a:cs typeface="Arial"/>
              </a:rPr>
              <a:t>you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currently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have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health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coverage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through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 </a:t>
            </a:r>
            <a:r>
              <a:rPr sz="1800" b="1" spc="-15" dirty="0">
                <a:latin typeface="Arial"/>
                <a:cs typeface="Arial"/>
              </a:rPr>
              <a:t>Employer,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Union,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Exchange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AON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(Brevard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County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Schools),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joining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 plan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could:</a:t>
            </a:r>
            <a:endParaRPr sz="1800" dirty="0">
              <a:latin typeface="Arial"/>
              <a:cs typeface="Arial"/>
            </a:endParaRPr>
          </a:p>
          <a:p>
            <a:pPr marL="353695" marR="73660" indent="-341630">
              <a:lnSpc>
                <a:spcPct val="12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1800" spc="-10" dirty="0">
                <a:latin typeface="Arial"/>
                <a:cs typeface="Arial"/>
              </a:rPr>
              <a:t>Affect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employer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health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benefits,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including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prescription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drug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coverage</a:t>
            </a:r>
            <a:endParaRPr sz="18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22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1800" spc="-5" dirty="0">
                <a:latin typeface="Arial"/>
                <a:cs typeface="Arial"/>
              </a:rPr>
              <a:t>Cause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loss</a:t>
            </a:r>
            <a:r>
              <a:rPr sz="1800" dirty="0">
                <a:latin typeface="Arial"/>
                <a:cs typeface="Arial"/>
              </a:rPr>
              <a:t> of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employer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coverage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3755" y="4346638"/>
            <a:ext cx="823785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Important: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communications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employer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sends.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questions,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visit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website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contact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office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listed in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their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communications.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spc="-15" dirty="0">
                <a:latin typeface="Arial"/>
                <a:cs typeface="Arial"/>
              </a:rPr>
              <a:t>whom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contact,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benefits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administrator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office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answers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questions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about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coverage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help.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861" y="406095"/>
            <a:ext cx="2971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How</a:t>
            </a:r>
            <a:r>
              <a:rPr sz="3600" spc="-3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to</a:t>
            </a:r>
            <a:r>
              <a:rPr sz="3600" spc="-4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Enroll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50" y="1219200"/>
            <a:ext cx="7832090" cy="47009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b="1" dirty="0">
                <a:latin typeface="Arial"/>
                <a:cs typeface="Arial"/>
              </a:rPr>
              <a:t>Enroll</a:t>
            </a:r>
            <a:r>
              <a:rPr sz="2000" b="1" spc="-30" dirty="0">
                <a:latin typeface="Arial"/>
                <a:cs typeface="Arial"/>
              </a:rPr>
              <a:t> Today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Complete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your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enrollment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packet.</a:t>
            </a: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latin typeface="Arial"/>
                <a:cs typeface="Arial"/>
              </a:rPr>
              <a:t>Request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Telephone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Enrollment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Home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Appointment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  <a:tab pos="1539875" algn="l"/>
              </a:tabLst>
            </a:pPr>
            <a:r>
              <a:rPr sz="2000" spc="-55" dirty="0">
                <a:latin typeface="Arial"/>
                <a:cs typeface="Arial"/>
              </a:rPr>
              <a:t>Toll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Free:	1.800.716.7737</a:t>
            </a: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15" dirty="0">
                <a:latin typeface="Arial"/>
                <a:cs typeface="Arial"/>
              </a:rPr>
              <a:t>TDD/TTY: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1.800.955.8771</a:t>
            </a: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b="1" dirty="0">
                <a:latin typeface="Arial"/>
                <a:cs typeface="Arial"/>
              </a:rPr>
              <a:t>Come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office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Call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Sales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Representative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appointment.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b="1" dirty="0">
                <a:latin typeface="Arial"/>
                <a:cs typeface="Arial"/>
              </a:rPr>
              <a:t>Enroll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Online</a:t>
            </a:r>
            <a:endParaRPr sz="20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Directly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myHFHP.org</a:t>
            </a:r>
            <a:endParaRPr sz="2000" dirty="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Medicare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beneficiaries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enroll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Plans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 the CMS Medicare Online Enrollment Center located at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http://www.medicare.gov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5838" y="406095"/>
            <a:ext cx="2593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Disclaimers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915" y="1508872"/>
            <a:ext cx="7856220" cy="4769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marR="5080" indent="-341630">
              <a:lnSpc>
                <a:spcPct val="110100"/>
              </a:lnSpc>
              <a:spcBef>
                <a:spcPts val="9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Health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Health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Plans is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HMO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Medicare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contract.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Enrollment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Health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First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Health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Plans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depends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contract renewal.</a:t>
            </a:r>
            <a:endParaRPr sz="22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105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Other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pharmacies,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physicians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providers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</a:p>
          <a:p>
            <a:pPr marL="353695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latin typeface="Arial"/>
                <a:cs typeface="Arial"/>
              </a:rPr>
              <a:t>our network.</a:t>
            </a:r>
            <a:endParaRPr sz="2200" dirty="0">
              <a:latin typeface="Arial"/>
              <a:cs typeface="Arial"/>
            </a:endParaRPr>
          </a:p>
          <a:p>
            <a:pPr marL="353695" marR="6350" indent="-341630">
              <a:lnSpc>
                <a:spcPct val="11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200" spc="-5" dirty="0">
                <a:latin typeface="Arial"/>
                <a:cs typeface="Arial"/>
              </a:rPr>
              <a:t>This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information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r>
              <a:rPr sz="2200" dirty="0">
                <a:latin typeface="Arial"/>
                <a:cs typeface="Arial"/>
              </a:rPr>
              <a:t> for </a:t>
            </a:r>
            <a:r>
              <a:rPr sz="2200" spc="-5" dirty="0">
                <a:latin typeface="Arial"/>
                <a:cs typeface="Arial"/>
              </a:rPr>
              <a:t>free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other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languages. 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Please call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our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Care Team </a:t>
            </a:r>
            <a:r>
              <a:rPr sz="2200" spc="-5" dirty="0">
                <a:latin typeface="Arial"/>
                <a:cs typeface="Arial"/>
              </a:rPr>
              <a:t>number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1.800.716.7737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TDD/TTY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relay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1.800.955.8771.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From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October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March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31,</a:t>
            </a:r>
            <a:r>
              <a:rPr sz="2200" spc="-5" dirty="0">
                <a:latin typeface="Arial"/>
                <a:cs typeface="Arial"/>
              </a:rPr>
              <a:t> we’re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 seven days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 week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from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8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a.m.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8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p.m.</a:t>
            </a:r>
            <a:endParaRPr lang="en-US" sz="2200" spc="-10" dirty="0">
              <a:latin typeface="Arial"/>
              <a:cs typeface="Arial"/>
            </a:endParaRPr>
          </a:p>
          <a:p>
            <a:pPr marL="353695" marR="6350" indent="-341630">
              <a:lnSpc>
                <a:spcPct val="11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200" spc="-10" dirty="0">
                <a:latin typeface="Arial"/>
                <a:cs typeface="Arial"/>
              </a:rPr>
              <a:t>This information is not a complete description of benefits. Call </a:t>
            </a:r>
            <a:r>
              <a:rPr lang="en-US" sz="2200" spc="-5" dirty="0">
                <a:latin typeface="Arial"/>
                <a:cs typeface="Arial"/>
              </a:rPr>
              <a:t>1.800.716.7737 </a:t>
            </a:r>
            <a:r>
              <a:rPr lang="en-US" sz="2200" spc="-60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or</a:t>
            </a:r>
            <a:r>
              <a:rPr lang="en-US" sz="2200" spc="-25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TDD/TTY</a:t>
            </a:r>
            <a:r>
              <a:rPr lang="en-US" sz="2200" spc="-1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relay</a:t>
            </a:r>
            <a:r>
              <a:rPr lang="en-US" sz="2200" spc="10" dirty="0">
                <a:latin typeface="Arial"/>
                <a:cs typeface="Arial"/>
              </a:rPr>
              <a:t> </a:t>
            </a:r>
            <a:r>
              <a:rPr lang="en-US" sz="2200" spc="-5" dirty="0">
                <a:latin typeface="Arial"/>
                <a:cs typeface="Arial"/>
              </a:rPr>
              <a:t>1.800.955.8771 for </a:t>
            </a:r>
            <a:r>
              <a:rPr lang="en-US" sz="2200" spc="-5">
                <a:latin typeface="Arial"/>
                <a:cs typeface="Arial"/>
              </a:rPr>
              <a:t>more information. 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Quest</a:t>
            </a:r>
            <a:r>
              <a:rPr spc="-15" dirty="0"/>
              <a:t>i</a:t>
            </a:r>
            <a:r>
              <a:rPr dirty="0"/>
              <a:t>ons?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281555" marR="5080" indent="-2236470">
              <a:lnSpc>
                <a:spcPts val="4540"/>
              </a:lnSpc>
              <a:spcBef>
                <a:spcPts val="665"/>
              </a:spcBef>
            </a:pPr>
            <a:r>
              <a:rPr dirty="0"/>
              <a:t>Thank</a:t>
            </a:r>
            <a:r>
              <a:rPr spc="-50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attending </a:t>
            </a:r>
            <a:r>
              <a:rPr spc="-1150" dirty="0"/>
              <a:t> </a:t>
            </a:r>
            <a:r>
              <a:rPr dirty="0"/>
              <a:t>today!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406095"/>
            <a:ext cx="68586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82756"/>
                </a:solidFill>
              </a:rPr>
              <a:t>About</a:t>
            </a:r>
            <a:r>
              <a:rPr sz="3600" spc="-1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Health</a:t>
            </a:r>
            <a:r>
              <a:rPr sz="3600" spc="-2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First</a:t>
            </a:r>
            <a:r>
              <a:rPr sz="3600" spc="-20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Health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Plans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8515" y="649836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3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915" y="1436393"/>
            <a:ext cx="8216900" cy="39262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400" b="1" spc="-5" dirty="0">
                <a:latin typeface="Arial"/>
                <a:cs typeface="Arial"/>
              </a:rPr>
              <a:t>Health </a:t>
            </a:r>
            <a:r>
              <a:rPr sz="2400" b="1" dirty="0">
                <a:latin typeface="Arial"/>
                <a:cs typeface="Arial"/>
              </a:rPr>
              <a:t>First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" dirty="0">
                <a:latin typeface="Arial"/>
                <a:cs typeface="Arial"/>
              </a:rPr>
              <a:t> our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parent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company</a:t>
            </a:r>
            <a:endParaRPr sz="24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Formed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August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1995</a:t>
            </a:r>
          </a:p>
          <a:p>
            <a:pPr marL="353695" marR="5080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private, </a:t>
            </a:r>
            <a:r>
              <a:rPr sz="2400" dirty="0">
                <a:latin typeface="Arial"/>
                <a:cs typeface="Arial"/>
              </a:rPr>
              <a:t>not-for-profit </a:t>
            </a:r>
            <a:r>
              <a:rPr sz="2400" spc="-5" dirty="0">
                <a:latin typeface="Arial"/>
                <a:cs typeface="Arial"/>
              </a:rPr>
              <a:t>Integrated Delivery Network (IDN) </a:t>
            </a:r>
            <a:r>
              <a:rPr sz="2400" dirty="0">
                <a:latin typeface="Arial"/>
                <a:cs typeface="Arial"/>
              </a:rPr>
              <a:t> that </a:t>
            </a:r>
            <a:r>
              <a:rPr sz="2400" spc="-5" dirty="0">
                <a:latin typeface="Arial"/>
                <a:cs typeface="Arial"/>
              </a:rPr>
              <a:t>combines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health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insurance,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four </a:t>
            </a:r>
            <a:r>
              <a:rPr sz="2400" spc="-5" dirty="0">
                <a:latin typeface="Arial"/>
                <a:cs typeface="Arial"/>
              </a:rPr>
              <a:t>hospitals,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multispecialty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medical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wellness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community.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latin typeface="Arial"/>
                <a:cs typeface="Arial"/>
              </a:rPr>
              <a:t>Membership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as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September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2021)</a:t>
            </a:r>
            <a:endParaRPr sz="24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78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37,000 </a:t>
            </a:r>
            <a:r>
              <a:rPr sz="2400" dirty="0">
                <a:latin typeface="Arial"/>
                <a:cs typeface="Arial"/>
              </a:rPr>
              <a:t>Medicare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Advantage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members</a:t>
            </a: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latin typeface="Arial"/>
                <a:cs typeface="Arial"/>
              </a:rPr>
              <a:t>More than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100,000 </a:t>
            </a:r>
            <a:r>
              <a:rPr sz="2400" spc="-5" dirty="0">
                <a:latin typeface="Arial"/>
                <a:cs typeface="Arial"/>
              </a:rPr>
              <a:t>Individual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406095"/>
            <a:ext cx="68586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82756"/>
                </a:solidFill>
              </a:rPr>
              <a:t>About</a:t>
            </a:r>
            <a:r>
              <a:rPr sz="3600" spc="-1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Health</a:t>
            </a:r>
            <a:r>
              <a:rPr sz="3600" spc="-2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First</a:t>
            </a:r>
            <a:r>
              <a:rPr sz="3600" spc="-20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Health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Plans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8515" y="6498361"/>
            <a:ext cx="140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z="1000" spc="-5" dirty="0">
                <a:latin typeface="Calibri"/>
                <a:cs typeface="Calibri"/>
              </a:rPr>
              <a:t>4</a:t>
            </a:fld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915" y="1434885"/>
            <a:ext cx="8153400" cy="45631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100" b="1" spc="-5" dirty="0">
                <a:latin typeface="Arial"/>
                <a:cs typeface="Arial"/>
              </a:rPr>
              <a:t>Office Location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6450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U.S. </a:t>
            </a:r>
            <a:r>
              <a:rPr sz="2100" spc="-5" dirty="0">
                <a:latin typeface="Arial"/>
                <a:cs typeface="Arial"/>
              </a:rPr>
              <a:t>Highway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1,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Rockledge,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FL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32955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Lobby/walk-in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hours: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8</a:t>
            </a:r>
            <a:r>
              <a:rPr sz="2100" dirty="0">
                <a:latin typeface="Arial"/>
                <a:cs typeface="Arial"/>
              </a:rPr>
              <a:t> a.m.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 </a:t>
            </a:r>
            <a:r>
              <a:rPr sz="2100" spc="-5" dirty="0">
                <a:latin typeface="Arial"/>
                <a:cs typeface="Arial"/>
              </a:rPr>
              <a:t>5</a:t>
            </a:r>
            <a:r>
              <a:rPr sz="2100" dirty="0">
                <a:latin typeface="Arial"/>
                <a:cs typeface="Arial"/>
              </a:rPr>
              <a:t> p.m.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Monday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through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Friday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100" b="1" spc="-5" dirty="0">
                <a:latin typeface="Arial"/>
                <a:cs typeface="Arial"/>
              </a:rPr>
              <a:t>Customer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Service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1.800.716.7737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(Toll-Free)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spc="-5" dirty="0">
                <a:latin typeface="Arial"/>
                <a:cs typeface="Arial"/>
              </a:rPr>
              <a:t>1.800.955.8771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(TDD/TTY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Relay)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100" b="1" spc="-5" dirty="0">
                <a:latin typeface="Arial"/>
                <a:cs typeface="Arial"/>
              </a:rPr>
              <a:t>Customer Service</a:t>
            </a:r>
            <a:r>
              <a:rPr sz="2100" b="1" spc="-2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Hours</a:t>
            </a:r>
            <a:endParaRPr sz="2100" dirty="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dirty="0">
                <a:latin typeface="Arial"/>
                <a:cs typeface="Arial"/>
              </a:rPr>
              <a:t>8</a:t>
            </a:r>
            <a:r>
              <a:rPr sz="2100" spc="-5" dirty="0">
                <a:latin typeface="Arial"/>
                <a:cs typeface="Arial"/>
              </a:rPr>
              <a:t> a.m. </a:t>
            </a:r>
            <a:r>
              <a:rPr sz="2100" dirty="0">
                <a:latin typeface="Arial"/>
                <a:cs typeface="Arial"/>
              </a:rPr>
              <a:t>to 8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p.m.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weekdays; </a:t>
            </a:r>
            <a:r>
              <a:rPr sz="2100" dirty="0">
                <a:latin typeface="Arial"/>
                <a:cs typeface="Arial"/>
              </a:rPr>
              <a:t>8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a.m. to </a:t>
            </a:r>
            <a:r>
              <a:rPr sz="2100" spc="-5" dirty="0">
                <a:latin typeface="Arial"/>
                <a:cs typeface="Arial"/>
              </a:rPr>
              <a:t>noon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Saturdays</a:t>
            </a:r>
            <a:endParaRPr sz="2100" dirty="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dirty="0">
                <a:latin typeface="Arial"/>
                <a:cs typeface="Arial"/>
              </a:rPr>
              <a:t>From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October 1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March 31,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Customer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Service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is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available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seven </a:t>
            </a:r>
            <a:r>
              <a:rPr sz="2100" spc="-57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days a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week</a:t>
            </a:r>
            <a:r>
              <a:rPr sz="2100" dirty="0">
                <a:latin typeface="Arial"/>
                <a:cs typeface="Arial"/>
              </a:rPr>
              <a:t> from </a:t>
            </a:r>
            <a:r>
              <a:rPr sz="2100" spc="-5" dirty="0">
                <a:latin typeface="Arial"/>
                <a:cs typeface="Arial"/>
              </a:rPr>
              <a:t>8 </a:t>
            </a:r>
            <a:r>
              <a:rPr sz="2100" dirty="0">
                <a:latin typeface="Arial"/>
                <a:cs typeface="Arial"/>
              </a:rPr>
              <a:t>a.m. to </a:t>
            </a:r>
            <a:r>
              <a:rPr sz="2100" spc="-5" dirty="0">
                <a:latin typeface="Arial"/>
                <a:cs typeface="Arial"/>
              </a:rPr>
              <a:t>8</a:t>
            </a:r>
            <a:r>
              <a:rPr sz="2100" dirty="0">
                <a:latin typeface="Arial"/>
                <a:cs typeface="Arial"/>
              </a:rPr>
              <a:t> p.m.</a:t>
            </a:r>
          </a:p>
          <a:p>
            <a:pPr marL="35369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1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myHFHP.org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615" y="6511061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</a:rPr>
              <a:t>6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7284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object 4"/>
          <p:cNvSpPr txBox="1"/>
          <p:nvPr/>
        </p:nvSpPr>
        <p:spPr>
          <a:xfrm>
            <a:off x="847445" y="2172969"/>
            <a:ext cx="7399020" cy="2570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First’s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Cape</a:t>
            </a:r>
            <a:r>
              <a:rPr lang="en-US"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Canaveral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lang="en-US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First’s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Holmes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2800" dirty="0">
              <a:latin typeface="Arial"/>
              <a:cs typeface="Arial"/>
            </a:endParaRPr>
          </a:p>
          <a:p>
            <a:pPr marL="636270" marR="626745" algn="ctr">
              <a:lnSpc>
                <a:spcPct val="1738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First’s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Palm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Bay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Hospital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First’s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Viera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3600" spc="-5" dirty="0">
                <a:solidFill>
                  <a:srgbClr val="FFFFFF"/>
                </a:solidFill>
              </a:rPr>
              <a:t>Our</a:t>
            </a:r>
            <a:r>
              <a:rPr sz="3600" spc="-2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Network</a:t>
            </a:r>
            <a:r>
              <a:rPr sz="3600" spc="-4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Hospitals</a:t>
            </a:r>
            <a:endParaRPr sz="3600" dirty="0"/>
          </a:p>
          <a:p>
            <a:pPr marL="5080" algn="ctr">
              <a:lnSpc>
                <a:spcPct val="100000"/>
              </a:lnSpc>
              <a:spcBef>
                <a:spcPts val="200"/>
              </a:spcBef>
            </a:pPr>
            <a:r>
              <a:rPr sz="3000" b="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30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30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314" y="406095"/>
            <a:ext cx="7568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82756"/>
                </a:solidFill>
              </a:rPr>
              <a:t>Our</a:t>
            </a:r>
            <a:r>
              <a:rPr sz="3600" spc="-1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Network</a:t>
            </a:r>
            <a:r>
              <a:rPr sz="3600" spc="-4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Hospitals</a:t>
            </a:r>
            <a:r>
              <a:rPr sz="3600" spc="-10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(continued)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839" y="1775701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First and AdventHealth have come together to offer an extensive provider network throughout Central Florida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network allows all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 Health Plans Medicare Advantage members access to more than 4,000 providers across Central Florida.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pc="-5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providers,</a:t>
            </a:r>
            <a:r>
              <a:rPr lang="en-US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locations </a:t>
            </a:r>
            <a:r>
              <a:rPr lang="en-US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r>
              <a:rPr lang="en-US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the provider</a:t>
            </a:r>
            <a:r>
              <a:rPr lang="en-US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en-US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latin typeface="Arial" panose="020B0604020202020204" pitchFamily="34" charset="0"/>
                <a:cs typeface="Arial" panose="020B0604020202020204" pitchFamily="34" charset="0"/>
              </a:rPr>
              <a:t>myHFHP.org/directory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6"/>
          <a:stretch/>
        </p:blipFill>
        <p:spPr>
          <a:xfrm>
            <a:off x="501678" y="1219201"/>
            <a:ext cx="3854478" cy="884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6ACBA-612B-40C7-AB25-BC75018D0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1088161"/>
            <a:ext cx="307238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406095"/>
            <a:ext cx="4269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ABCDs</a:t>
            </a:r>
            <a:r>
              <a:rPr sz="3600" spc="-45" dirty="0">
                <a:solidFill>
                  <a:srgbClr val="182756"/>
                </a:solidFill>
              </a:rPr>
              <a:t> </a:t>
            </a:r>
            <a:r>
              <a:rPr sz="3600" dirty="0">
                <a:solidFill>
                  <a:srgbClr val="182756"/>
                </a:solidFill>
              </a:rPr>
              <a:t>of</a:t>
            </a:r>
            <a:r>
              <a:rPr sz="3600" spc="-25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Medicare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219" y="1232103"/>
            <a:ext cx="1711325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11285"/>
              </a:lnSpc>
              <a:spcBef>
                <a:spcPts val="100"/>
              </a:spcBef>
            </a:pPr>
            <a:r>
              <a:rPr sz="9600" b="1" dirty="0">
                <a:solidFill>
                  <a:srgbClr val="182756"/>
                </a:solidFill>
                <a:latin typeface="Arial"/>
                <a:cs typeface="Arial"/>
              </a:rPr>
              <a:t>A</a:t>
            </a:r>
            <a:endParaRPr sz="9600" dirty="0">
              <a:latin typeface="Arial"/>
              <a:cs typeface="Arial"/>
            </a:endParaRPr>
          </a:p>
          <a:p>
            <a:pPr marL="486409">
              <a:lnSpc>
                <a:spcPts val="1805"/>
              </a:lnSpc>
            </a:pPr>
            <a:r>
              <a:rPr sz="1700" b="1" dirty="0">
                <a:latin typeface="Arial"/>
                <a:cs typeface="Arial"/>
              </a:rPr>
              <a:t>Hospital</a:t>
            </a:r>
            <a:endParaRPr sz="1700" dirty="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Insurance</a:t>
            </a:r>
            <a:endParaRPr sz="17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Hospitals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Hospice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Home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Health</a:t>
            </a:r>
            <a:endParaRPr sz="1500" dirty="0">
              <a:latin typeface="Arial"/>
              <a:cs typeface="Arial"/>
            </a:endParaRPr>
          </a:p>
          <a:p>
            <a:pPr marL="299085" marR="13081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Skilled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Nursing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Facility</a:t>
            </a:r>
            <a:endParaRPr sz="1500" dirty="0">
              <a:latin typeface="Arial"/>
              <a:cs typeface="Arial"/>
            </a:endParaRPr>
          </a:p>
          <a:p>
            <a:pPr marL="299085" marR="5080" indent="-287020">
              <a:lnSpc>
                <a:spcPts val="175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i="1" spc="-5" dirty="0">
                <a:latin typeface="Arial"/>
                <a:cs typeface="Arial"/>
              </a:rPr>
              <a:t>Has deductible 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and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cost</a:t>
            </a:r>
            <a:r>
              <a:rPr sz="1500" i="1" spc="-7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sharing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5511" y="1232103"/>
            <a:ext cx="1964689" cy="391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>
              <a:lnSpc>
                <a:spcPts val="11285"/>
              </a:lnSpc>
              <a:spcBef>
                <a:spcPts val="100"/>
              </a:spcBef>
            </a:pPr>
            <a:r>
              <a:rPr sz="9600" b="1" dirty="0">
                <a:solidFill>
                  <a:srgbClr val="182756"/>
                </a:solidFill>
                <a:latin typeface="Arial"/>
                <a:cs typeface="Arial"/>
              </a:rPr>
              <a:t>B</a:t>
            </a:r>
            <a:endParaRPr sz="9600" dirty="0">
              <a:latin typeface="Arial"/>
              <a:cs typeface="Arial"/>
            </a:endParaRPr>
          </a:p>
          <a:p>
            <a:pPr marL="603885">
              <a:lnSpc>
                <a:spcPts val="1805"/>
              </a:lnSpc>
            </a:pPr>
            <a:r>
              <a:rPr sz="1700" b="1" dirty="0">
                <a:latin typeface="Arial"/>
                <a:cs typeface="Arial"/>
              </a:rPr>
              <a:t>Medical</a:t>
            </a:r>
            <a:endParaRPr sz="1700" dirty="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Insurance</a:t>
            </a:r>
            <a:endParaRPr sz="17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Physician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services</a:t>
            </a:r>
            <a:endParaRPr sz="15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Diagnostic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services</a:t>
            </a:r>
            <a:endParaRPr sz="15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Preventive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services</a:t>
            </a:r>
            <a:endParaRPr sz="15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Out</a:t>
            </a:r>
            <a:r>
              <a:rPr sz="1500" spc="-5" dirty="0">
                <a:latin typeface="Arial"/>
                <a:cs typeface="Arial"/>
              </a:rPr>
              <a:t>patien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</a:t>
            </a:r>
            <a:r>
              <a:rPr sz="1500" spc="-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15" dirty="0">
                <a:latin typeface="Arial"/>
                <a:cs typeface="Arial"/>
              </a:rPr>
              <a:t>v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c</a:t>
            </a:r>
            <a:r>
              <a:rPr sz="1500" spc="-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s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Medical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equipment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spc="-5" dirty="0">
                <a:latin typeface="Arial"/>
                <a:cs typeface="Arial"/>
              </a:rPr>
              <a:t>Some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drugs</a:t>
            </a:r>
          </a:p>
          <a:p>
            <a:pPr marL="299085" marR="2349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i="1" spc="-5" dirty="0">
                <a:latin typeface="Arial"/>
                <a:cs typeface="Arial"/>
              </a:rPr>
              <a:t>Has deductible and </a:t>
            </a:r>
            <a:r>
              <a:rPr sz="1500" i="1" spc="-40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cost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sharing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626" y="1232103"/>
            <a:ext cx="1918970" cy="437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11285"/>
              </a:lnSpc>
              <a:spcBef>
                <a:spcPts val="100"/>
              </a:spcBef>
            </a:pPr>
            <a:r>
              <a:rPr sz="9600" b="1" dirty="0">
                <a:solidFill>
                  <a:srgbClr val="182756"/>
                </a:solidFill>
                <a:latin typeface="Arial"/>
                <a:cs typeface="Arial"/>
              </a:rPr>
              <a:t>D</a:t>
            </a:r>
            <a:endParaRPr sz="9600" dirty="0">
              <a:latin typeface="Arial"/>
              <a:cs typeface="Arial"/>
            </a:endParaRPr>
          </a:p>
          <a:p>
            <a:pPr marL="77470" algn="ctr">
              <a:lnSpc>
                <a:spcPts val="1805"/>
              </a:lnSpc>
            </a:pPr>
            <a:r>
              <a:rPr sz="1700" b="1" dirty="0">
                <a:latin typeface="Arial"/>
                <a:cs typeface="Arial"/>
              </a:rPr>
              <a:t>Prescription</a:t>
            </a:r>
            <a:endParaRPr sz="1700" dirty="0">
              <a:latin typeface="Arial"/>
              <a:cs typeface="Arial"/>
            </a:endParaRPr>
          </a:p>
          <a:p>
            <a:pPr marL="79375" algn="ctr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Drug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Coverage</a:t>
            </a:r>
            <a:endParaRPr sz="1700" dirty="0">
              <a:latin typeface="Arial"/>
              <a:cs typeface="Arial"/>
            </a:endParaRPr>
          </a:p>
          <a:p>
            <a:pPr marL="299085" marR="191135" indent="-287020">
              <a:lnSpc>
                <a:spcPct val="100000"/>
              </a:lnSpc>
              <a:spcBef>
                <a:spcPts val="10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A stand-alone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pr</a:t>
            </a:r>
            <a:r>
              <a:rPr sz="1500" dirty="0">
                <a:latin typeface="Arial"/>
                <a:cs typeface="Arial"/>
              </a:rPr>
              <a:t>esc</a:t>
            </a:r>
            <a:r>
              <a:rPr sz="1500" spc="-5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p</a:t>
            </a:r>
            <a:r>
              <a:rPr sz="1500" dirty="0">
                <a:latin typeface="Arial"/>
                <a:cs typeface="Arial"/>
              </a:rPr>
              <a:t>ti</a:t>
            </a:r>
            <a:r>
              <a:rPr sz="1500" spc="-5" dirty="0">
                <a:latin typeface="Arial"/>
                <a:cs typeface="Arial"/>
              </a:rPr>
              <a:t>on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dr</a:t>
            </a:r>
            <a:r>
              <a:rPr sz="1500" dirty="0">
                <a:latin typeface="Arial"/>
                <a:cs typeface="Arial"/>
              </a:rPr>
              <a:t>u</a:t>
            </a:r>
            <a:r>
              <a:rPr sz="1500" spc="-5" dirty="0">
                <a:latin typeface="Arial"/>
                <a:cs typeface="Arial"/>
              </a:rPr>
              <a:t>g  </a:t>
            </a:r>
            <a:r>
              <a:rPr sz="1500" dirty="0">
                <a:latin typeface="Arial"/>
                <a:cs typeface="Arial"/>
              </a:rPr>
              <a:t>plan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(PDP)</a:t>
            </a:r>
            <a:endParaRPr sz="1500" dirty="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-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OR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</a:t>
            </a:r>
            <a:endParaRPr sz="15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Medicare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Advantage- </a:t>
            </a:r>
            <a:r>
              <a:rPr sz="1500" dirty="0">
                <a:latin typeface="Arial"/>
                <a:cs typeface="Arial"/>
              </a:rPr>
              <a:t> Prescription Drug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Plan (MAPD) </a:t>
            </a:r>
            <a:r>
              <a:rPr sz="1500" dirty="0">
                <a:latin typeface="Arial"/>
                <a:cs typeface="Arial"/>
              </a:rPr>
              <a:t>that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offers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both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medical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drug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benefits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2627" y="1231849"/>
            <a:ext cx="1913255" cy="441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>
              <a:lnSpc>
                <a:spcPts val="11285"/>
              </a:lnSpc>
              <a:spcBef>
                <a:spcPts val="100"/>
              </a:spcBef>
            </a:pPr>
            <a:r>
              <a:rPr sz="9600" b="1" dirty="0">
                <a:solidFill>
                  <a:srgbClr val="182756"/>
                </a:solidFill>
                <a:latin typeface="Arial"/>
                <a:cs typeface="Arial"/>
              </a:rPr>
              <a:t>C</a:t>
            </a:r>
            <a:endParaRPr sz="9600" dirty="0">
              <a:latin typeface="Arial"/>
              <a:cs typeface="Arial"/>
            </a:endParaRPr>
          </a:p>
          <a:p>
            <a:pPr marL="514350">
              <a:lnSpc>
                <a:spcPts val="1805"/>
              </a:lnSpc>
            </a:pPr>
            <a:r>
              <a:rPr sz="1700" b="1" dirty="0">
                <a:latin typeface="Arial"/>
                <a:cs typeface="Arial"/>
              </a:rPr>
              <a:t>Medicare</a:t>
            </a:r>
            <a:endParaRPr sz="1700" dirty="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Advantage</a:t>
            </a:r>
            <a:endParaRPr sz="1700" dirty="0">
              <a:latin typeface="Arial"/>
              <a:cs typeface="Arial"/>
            </a:endParaRPr>
          </a:p>
          <a:p>
            <a:pPr marL="355600" marR="638175" indent="-343535">
              <a:lnSpc>
                <a:spcPct val="100000"/>
              </a:lnSpc>
              <a:spcBef>
                <a:spcPts val="109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500" dirty="0">
                <a:latin typeface="Arial"/>
                <a:cs typeface="Arial"/>
              </a:rPr>
              <a:t>Medicare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Ad</a:t>
            </a:r>
            <a:r>
              <a:rPr sz="1500" spc="-20" dirty="0">
                <a:latin typeface="Arial"/>
                <a:cs typeface="Arial"/>
              </a:rPr>
              <a:t>v</a:t>
            </a:r>
            <a:r>
              <a:rPr sz="1500" spc="-5" dirty="0">
                <a:latin typeface="Arial"/>
                <a:cs typeface="Arial"/>
              </a:rPr>
              <a:t>an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ge</a:t>
            </a:r>
            <a:endParaRPr sz="15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500" dirty="0">
                <a:latin typeface="Arial"/>
                <a:cs typeface="Arial"/>
              </a:rPr>
              <a:t>Could include 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Dental,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Vision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 </a:t>
            </a:r>
            <a:r>
              <a:rPr sz="1500" spc="-4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Hearing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benefits</a:t>
            </a:r>
            <a:endParaRPr sz="1500" dirty="0">
              <a:latin typeface="Arial"/>
              <a:cs typeface="Arial"/>
            </a:endParaRPr>
          </a:p>
          <a:p>
            <a:pPr marL="355600" marR="107314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en-US" sz="1500" spc="-5" dirty="0">
                <a:latin typeface="Arial"/>
                <a:cs typeface="Arial"/>
              </a:rPr>
              <a:t>May include </a:t>
            </a:r>
            <a:r>
              <a:rPr sz="1500" spc="-5" dirty="0">
                <a:latin typeface="Arial"/>
                <a:cs typeface="Arial"/>
              </a:rPr>
              <a:t>Pr</a:t>
            </a:r>
            <a:r>
              <a:rPr sz="1500" dirty="0">
                <a:latin typeface="Arial"/>
                <a:cs typeface="Arial"/>
              </a:rPr>
              <a:t>esc</a:t>
            </a:r>
            <a:r>
              <a:rPr sz="1500" spc="-5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p</a:t>
            </a:r>
            <a:r>
              <a:rPr sz="1500" dirty="0">
                <a:latin typeface="Arial"/>
                <a:cs typeface="Arial"/>
              </a:rPr>
              <a:t>ti</a:t>
            </a:r>
            <a:r>
              <a:rPr sz="1500" spc="-5" dirty="0">
                <a:latin typeface="Arial"/>
                <a:cs typeface="Arial"/>
              </a:rPr>
              <a:t>on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dr</a:t>
            </a:r>
            <a:r>
              <a:rPr sz="1500" dirty="0">
                <a:latin typeface="Arial"/>
                <a:cs typeface="Arial"/>
              </a:rPr>
              <a:t>u</a:t>
            </a:r>
            <a:r>
              <a:rPr sz="1500" spc="-5" dirty="0">
                <a:latin typeface="Arial"/>
                <a:cs typeface="Arial"/>
              </a:rPr>
              <a:t>g  coverage</a:t>
            </a:r>
            <a:endParaRPr sz="1500" dirty="0">
              <a:latin typeface="Arial"/>
              <a:cs typeface="Arial"/>
            </a:endParaRPr>
          </a:p>
          <a:p>
            <a:pPr marL="355600" marR="73660" indent="-343535">
              <a:lnSpc>
                <a:spcPts val="175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500" spc="-5" dirty="0">
                <a:latin typeface="Arial"/>
                <a:cs typeface="Arial"/>
              </a:rPr>
              <a:t>Private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insurance </a:t>
            </a:r>
            <a:r>
              <a:rPr sz="1500" spc="-4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companies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936" y="476199"/>
            <a:ext cx="6342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82756"/>
                </a:solidFill>
              </a:rPr>
              <a:t>What</a:t>
            </a:r>
            <a:r>
              <a:rPr sz="2800" dirty="0">
                <a:solidFill>
                  <a:srgbClr val="182756"/>
                </a:solidFill>
              </a:rPr>
              <a:t> are </a:t>
            </a:r>
            <a:r>
              <a:rPr sz="2800" spc="-5" dirty="0">
                <a:solidFill>
                  <a:srgbClr val="182756"/>
                </a:solidFill>
              </a:rPr>
              <a:t>Medicare</a:t>
            </a:r>
            <a:r>
              <a:rPr sz="2800" spc="-80" dirty="0">
                <a:solidFill>
                  <a:srgbClr val="182756"/>
                </a:solidFill>
              </a:rPr>
              <a:t> </a:t>
            </a:r>
            <a:r>
              <a:rPr sz="2800" spc="-5" dirty="0">
                <a:solidFill>
                  <a:srgbClr val="182756"/>
                </a:solidFill>
              </a:rPr>
              <a:t>Advantage</a:t>
            </a:r>
            <a:r>
              <a:rPr sz="2800" spc="35" dirty="0">
                <a:solidFill>
                  <a:srgbClr val="182756"/>
                </a:solidFill>
              </a:rPr>
              <a:t> </a:t>
            </a:r>
            <a:r>
              <a:rPr sz="2800" spc="-5" dirty="0">
                <a:solidFill>
                  <a:srgbClr val="182756"/>
                </a:solidFill>
              </a:rPr>
              <a:t>Plans?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349746" y="1507058"/>
            <a:ext cx="2371725" cy="234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>
              <a:lnSpc>
                <a:spcPts val="11220"/>
              </a:lnSpc>
              <a:spcBef>
                <a:spcPts val="100"/>
              </a:spcBef>
            </a:pPr>
            <a:r>
              <a:rPr sz="9600" b="1" dirty="0">
                <a:latin typeface="Arial"/>
                <a:cs typeface="Arial"/>
              </a:rPr>
              <a:t>C</a:t>
            </a:r>
            <a:endParaRPr sz="9600" dirty="0">
              <a:latin typeface="Arial"/>
              <a:cs typeface="Arial"/>
            </a:endParaRPr>
          </a:p>
          <a:p>
            <a:pPr algn="ctr">
              <a:lnSpc>
                <a:spcPts val="1860"/>
              </a:lnSpc>
            </a:pPr>
            <a:r>
              <a:rPr sz="1800" b="1" dirty="0">
                <a:latin typeface="Arial"/>
                <a:cs typeface="Arial"/>
              </a:rPr>
              <a:t>Who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Join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Medicare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Advantage?</a:t>
            </a:r>
            <a:endParaRPr sz="1800" dirty="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00"/>
              </a:spcBef>
            </a:pPr>
            <a:r>
              <a:rPr sz="1550" b="1" spc="-45" dirty="0">
                <a:latin typeface="Arial"/>
                <a:cs typeface="Arial"/>
              </a:rPr>
              <a:t>You</a:t>
            </a:r>
            <a:r>
              <a:rPr sz="1550" b="1" spc="-5" dirty="0">
                <a:latin typeface="Arial"/>
                <a:cs typeface="Arial"/>
              </a:rPr>
              <a:t> Must: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0889" y="3829634"/>
            <a:ext cx="2288540" cy="15862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50" spc="-5" dirty="0">
                <a:latin typeface="Arial"/>
                <a:cs typeface="Arial"/>
              </a:rPr>
              <a:t>Be </a:t>
            </a:r>
            <a:r>
              <a:rPr sz="1550" dirty="0">
                <a:latin typeface="Arial"/>
                <a:cs typeface="Arial"/>
              </a:rPr>
              <a:t>e</a:t>
            </a:r>
            <a:r>
              <a:rPr sz="1550" spc="-5" dirty="0">
                <a:latin typeface="Arial"/>
                <a:cs typeface="Arial"/>
              </a:rPr>
              <a:t>ntitl</a:t>
            </a:r>
            <a:r>
              <a:rPr sz="1550" dirty="0">
                <a:latin typeface="Arial"/>
                <a:cs typeface="Arial"/>
              </a:rPr>
              <a:t>e</a:t>
            </a:r>
            <a:r>
              <a:rPr sz="1550" spc="-5" dirty="0">
                <a:latin typeface="Arial"/>
                <a:cs typeface="Arial"/>
              </a:rPr>
              <a:t>d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to</a:t>
            </a:r>
            <a:r>
              <a:rPr sz="1550" spc="-1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Part</a:t>
            </a:r>
            <a:r>
              <a:rPr sz="1550" spc="-10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A</a:t>
            </a:r>
            <a:endParaRPr sz="15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50" spc="-5" dirty="0">
                <a:latin typeface="Arial"/>
                <a:cs typeface="Arial"/>
              </a:rPr>
              <a:t>Be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enrolled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in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Part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B</a:t>
            </a:r>
            <a:endParaRPr sz="15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50" spc="-5" dirty="0">
                <a:latin typeface="Arial"/>
                <a:cs typeface="Arial"/>
              </a:rPr>
              <a:t>Continue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to</a:t>
            </a:r>
            <a:r>
              <a:rPr sz="1550" spc="-2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pay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Part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B</a:t>
            </a:r>
          </a:p>
          <a:p>
            <a:pPr marL="299085">
              <a:lnSpc>
                <a:spcPct val="100000"/>
              </a:lnSpc>
              <a:spcBef>
                <a:spcPts val="190"/>
              </a:spcBef>
            </a:pPr>
            <a:r>
              <a:rPr sz="1550" spc="-5" dirty="0">
                <a:latin typeface="Arial"/>
                <a:cs typeface="Arial"/>
              </a:rPr>
              <a:t>premium</a:t>
            </a:r>
            <a:endParaRPr sz="1550" dirty="0">
              <a:latin typeface="Arial"/>
              <a:cs typeface="Arial"/>
            </a:endParaRPr>
          </a:p>
          <a:p>
            <a:pPr marL="299085" marR="167005" indent="-287020">
              <a:lnSpc>
                <a:spcPts val="2050"/>
              </a:lnSpc>
              <a:spcBef>
                <a:spcPts val="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550" spc="-5" dirty="0">
                <a:latin typeface="Arial"/>
                <a:cs typeface="Arial"/>
              </a:rPr>
              <a:t>Live in </a:t>
            </a:r>
            <a:r>
              <a:rPr sz="1550" spc="-10" dirty="0">
                <a:latin typeface="Arial"/>
                <a:cs typeface="Arial"/>
              </a:rPr>
              <a:t>plan’s </a:t>
            </a:r>
            <a:r>
              <a:rPr sz="1550" spc="-5" dirty="0">
                <a:latin typeface="Arial"/>
                <a:cs typeface="Arial"/>
              </a:rPr>
              <a:t>service </a:t>
            </a:r>
            <a:r>
              <a:rPr sz="1550" spc="-42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area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0" y="1581911"/>
            <a:ext cx="2692145" cy="41856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3915" y="1536572"/>
            <a:ext cx="2438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Replacement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3915" y="1943176"/>
            <a:ext cx="5405120" cy="3583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Medicare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covered</a:t>
            </a:r>
          </a:p>
          <a:p>
            <a:pPr marL="35369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through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</a:t>
            </a:r>
          </a:p>
          <a:p>
            <a:pPr marL="35369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No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paid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Original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Medicare</a:t>
            </a:r>
          </a:p>
          <a:p>
            <a:pPr marL="353695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May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Prescription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</a:p>
          <a:p>
            <a:pPr marL="353695" marR="513080" indent="-341630">
              <a:lnSpc>
                <a:spcPct val="100000"/>
              </a:lnSpc>
              <a:spcBef>
                <a:spcPts val="805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dirty="0">
                <a:latin typeface="Arial"/>
                <a:cs typeface="Arial"/>
              </a:rPr>
              <a:t>Health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First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Classic,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Value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Rewards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prescription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</a:p>
          <a:p>
            <a:pPr marL="353695" indent="-341630">
              <a:lnSpc>
                <a:spcPct val="100000"/>
              </a:lnSpc>
              <a:spcBef>
                <a:spcPts val="79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Arial"/>
                <a:cs typeface="Arial"/>
              </a:rPr>
              <a:t>Contracted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Centers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Medicare</a:t>
            </a:r>
            <a:endParaRPr sz="2000" dirty="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Medicaid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Services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(CMS)</a:t>
            </a:r>
            <a:endParaRPr sz="2000" dirty="0">
              <a:latin typeface="Arial"/>
              <a:cs typeface="Arial"/>
            </a:endParaRPr>
          </a:p>
          <a:p>
            <a:pPr marL="353695" marR="794385" indent="-341630">
              <a:lnSpc>
                <a:spcPct val="100000"/>
              </a:lnSpc>
              <a:spcBef>
                <a:spcPts val="810"/>
              </a:spcBef>
              <a:buClr>
                <a:srgbClr val="182756"/>
              </a:buClr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b="1" dirty="0">
                <a:latin typeface="Arial"/>
                <a:cs typeface="Arial"/>
              </a:rPr>
              <a:t>These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Medigap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Medicare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Supplemental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Plans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264" y="406095"/>
            <a:ext cx="4143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2756"/>
                </a:solidFill>
              </a:rPr>
              <a:t>Medicare</a:t>
            </a:r>
            <a:r>
              <a:rPr sz="3600" spc="-50" dirty="0">
                <a:solidFill>
                  <a:srgbClr val="182756"/>
                </a:solidFill>
              </a:rPr>
              <a:t> </a:t>
            </a:r>
            <a:r>
              <a:rPr sz="3600" spc="-5" dirty="0">
                <a:solidFill>
                  <a:srgbClr val="182756"/>
                </a:solidFill>
              </a:rPr>
              <a:t>Penalties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48080" y="5794349"/>
            <a:ext cx="6536055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Note: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You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will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not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receive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penalty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you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have creditable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coverage.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7716" y="3980814"/>
            <a:ext cx="1437640" cy="1437005"/>
            <a:chOff x="1537716" y="3980814"/>
            <a:chExt cx="1437640" cy="1437005"/>
          </a:xfrm>
        </p:grpSpPr>
        <p:sp>
          <p:nvSpPr>
            <p:cNvPr id="5" name="object 5"/>
            <p:cNvSpPr/>
            <p:nvPr/>
          </p:nvSpPr>
          <p:spPr>
            <a:xfrm>
              <a:off x="2063496" y="4271772"/>
              <a:ext cx="386715" cy="853440"/>
            </a:xfrm>
            <a:custGeom>
              <a:avLst/>
              <a:gdLst/>
              <a:ahLst/>
              <a:cxnLst/>
              <a:rect l="l" t="t" r="r" b="b"/>
              <a:pathLst>
                <a:path w="386714" h="853439">
                  <a:moveTo>
                    <a:pt x="44958" y="521334"/>
                  </a:moveTo>
                  <a:lnTo>
                    <a:pt x="44831" y="521334"/>
                  </a:lnTo>
                  <a:lnTo>
                    <a:pt x="27378" y="524839"/>
                  </a:lnTo>
                  <a:lnTo>
                    <a:pt x="13128" y="534415"/>
                  </a:lnTo>
                  <a:lnTo>
                    <a:pt x="3522" y="548659"/>
                  </a:lnTo>
                  <a:lnTo>
                    <a:pt x="0" y="566165"/>
                  </a:lnTo>
                  <a:lnTo>
                    <a:pt x="962" y="580814"/>
                  </a:lnTo>
                  <a:lnTo>
                    <a:pt x="21699" y="646926"/>
                  </a:lnTo>
                  <a:lnTo>
                    <a:pt x="50165" y="685291"/>
                  </a:lnTo>
                  <a:lnTo>
                    <a:pt x="94170" y="716803"/>
                  </a:lnTo>
                  <a:lnTo>
                    <a:pt x="148844" y="734313"/>
                  </a:lnTo>
                  <a:lnTo>
                    <a:pt x="148844" y="808482"/>
                  </a:lnTo>
                  <a:lnTo>
                    <a:pt x="152366" y="826007"/>
                  </a:lnTo>
                  <a:lnTo>
                    <a:pt x="161972" y="840295"/>
                  </a:lnTo>
                  <a:lnTo>
                    <a:pt x="176222" y="849915"/>
                  </a:lnTo>
                  <a:lnTo>
                    <a:pt x="193675" y="853439"/>
                  </a:lnTo>
                  <a:lnTo>
                    <a:pt x="211127" y="849915"/>
                  </a:lnTo>
                  <a:lnTo>
                    <a:pt x="225377" y="840295"/>
                  </a:lnTo>
                  <a:lnTo>
                    <a:pt x="234983" y="826007"/>
                  </a:lnTo>
                  <a:lnTo>
                    <a:pt x="238506" y="808482"/>
                  </a:lnTo>
                  <a:lnTo>
                    <a:pt x="238506" y="734821"/>
                  </a:lnTo>
                  <a:lnTo>
                    <a:pt x="290323" y="719441"/>
                  </a:lnTo>
                  <a:lnTo>
                    <a:pt x="330838" y="694167"/>
                  </a:lnTo>
                  <a:lnTo>
                    <a:pt x="360240" y="661724"/>
                  </a:lnTo>
                  <a:lnTo>
                    <a:pt x="366947" y="648334"/>
                  </a:lnTo>
                  <a:lnTo>
                    <a:pt x="195326" y="648334"/>
                  </a:lnTo>
                  <a:lnTo>
                    <a:pt x="138275" y="638159"/>
                  </a:lnTo>
                  <a:lnTo>
                    <a:pt x="106584" y="614362"/>
                  </a:lnTo>
                  <a:lnTo>
                    <a:pt x="92848" y="587041"/>
                  </a:lnTo>
                  <a:lnTo>
                    <a:pt x="89636" y="566165"/>
                  </a:lnTo>
                  <a:lnTo>
                    <a:pt x="86159" y="548820"/>
                  </a:lnTo>
                  <a:lnTo>
                    <a:pt x="76596" y="534527"/>
                  </a:lnTo>
                  <a:lnTo>
                    <a:pt x="62390" y="524877"/>
                  </a:lnTo>
                  <a:lnTo>
                    <a:pt x="44958" y="521334"/>
                  </a:lnTo>
                  <a:close/>
                </a:path>
                <a:path w="386714" h="853439">
                  <a:moveTo>
                    <a:pt x="193675" y="0"/>
                  </a:moveTo>
                  <a:lnTo>
                    <a:pt x="176222" y="3524"/>
                  </a:lnTo>
                  <a:lnTo>
                    <a:pt x="161972" y="13144"/>
                  </a:lnTo>
                  <a:lnTo>
                    <a:pt x="152366" y="27431"/>
                  </a:lnTo>
                  <a:lnTo>
                    <a:pt x="148844" y="44957"/>
                  </a:lnTo>
                  <a:lnTo>
                    <a:pt x="148844" y="121538"/>
                  </a:lnTo>
                  <a:lnTo>
                    <a:pt x="105071" y="140157"/>
                  </a:lnTo>
                  <a:lnTo>
                    <a:pt x="69784" y="167431"/>
                  </a:lnTo>
                  <a:lnTo>
                    <a:pt x="43697" y="200954"/>
                  </a:lnTo>
                  <a:lnTo>
                    <a:pt x="27521" y="238318"/>
                  </a:lnTo>
                  <a:lnTo>
                    <a:pt x="21971" y="277113"/>
                  </a:lnTo>
                  <a:lnTo>
                    <a:pt x="26372" y="323423"/>
                  </a:lnTo>
                  <a:lnTo>
                    <a:pt x="39910" y="363408"/>
                  </a:lnTo>
                  <a:lnTo>
                    <a:pt x="63087" y="397621"/>
                  </a:lnTo>
                  <a:lnTo>
                    <a:pt x="96402" y="426616"/>
                  </a:lnTo>
                  <a:lnTo>
                    <a:pt x="140357" y="450948"/>
                  </a:lnTo>
                  <a:lnTo>
                    <a:pt x="195453" y="471169"/>
                  </a:lnTo>
                  <a:lnTo>
                    <a:pt x="256510" y="495919"/>
                  </a:lnTo>
                  <a:lnTo>
                    <a:pt x="287004" y="522287"/>
                  </a:lnTo>
                  <a:lnTo>
                    <a:pt x="297090" y="550465"/>
                  </a:lnTo>
                  <a:lnTo>
                    <a:pt x="296926" y="580644"/>
                  </a:lnTo>
                  <a:lnTo>
                    <a:pt x="288230" y="608580"/>
                  </a:lnTo>
                  <a:lnTo>
                    <a:pt x="267271" y="629919"/>
                  </a:lnTo>
                  <a:lnTo>
                    <a:pt x="235739" y="643544"/>
                  </a:lnTo>
                  <a:lnTo>
                    <a:pt x="195326" y="648334"/>
                  </a:lnTo>
                  <a:lnTo>
                    <a:pt x="366947" y="648334"/>
                  </a:lnTo>
                  <a:lnTo>
                    <a:pt x="378718" y="624837"/>
                  </a:lnTo>
                  <a:lnTo>
                    <a:pt x="386461" y="586232"/>
                  </a:lnTo>
                  <a:lnTo>
                    <a:pt x="386498" y="547729"/>
                  </a:lnTo>
                  <a:lnTo>
                    <a:pt x="379777" y="510031"/>
                  </a:lnTo>
                  <a:lnTo>
                    <a:pt x="363093" y="474027"/>
                  </a:lnTo>
                  <a:lnTo>
                    <a:pt x="333243" y="440605"/>
                  </a:lnTo>
                  <a:lnTo>
                    <a:pt x="287024" y="410654"/>
                  </a:lnTo>
                  <a:lnTo>
                    <a:pt x="161192" y="361445"/>
                  </a:lnTo>
                  <a:lnTo>
                    <a:pt x="128285" y="336041"/>
                  </a:lnTo>
                  <a:lnTo>
                    <a:pt x="114452" y="308161"/>
                  </a:lnTo>
                  <a:lnTo>
                    <a:pt x="111633" y="277113"/>
                  </a:lnTo>
                  <a:lnTo>
                    <a:pt x="117643" y="252678"/>
                  </a:lnTo>
                  <a:lnTo>
                    <a:pt x="135429" y="228885"/>
                  </a:lnTo>
                  <a:lnTo>
                    <a:pt x="164621" y="210855"/>
                  </a:lnTo>
                  <a:lnTo>
                    <a:pt x="204851" y="203707"/>
                  </a:lnTo>
                  <a:lnTo>
                    <a:pt x="357406" y="203707"/>
                  </a:lnTo>
                  <a:lnTo>
                    <a:pt x="355631" y="198760"/>
                  </a:lnTo>
                  <a:lnTo>
                    <a:pt x="329438" y="161289"/>
                  </a:lnTo>
                  <a:lnTo>
                    <a:pt x="289020" y="131778"/>
                  </a:lnTo>
                  <a:lnTo>
                    <a:pt x="238506" y="116458"/>
                  </a:lnTo>
                  <a:lnTo>
                    <a:pt x="238506" y="44957"/>
                  </a:lnTo>
                  <a:lnTo>
                    <a:pt x="234983" y="27431"/>
                  </a:lnTo>
                  <a:lnTo>
                    <a:pt x="225377" y="13144"/>
                  </a:lnTo>
                  <a:lnTo>
                    <a:pt x="211127" y="3524"/>
                  </a:lnTo>
                  <a:lnTo>
                    <a:pt x="193675" y="0"/>
                  </a:lnTo>
                  <a:close/>
                </a:path>
                <a:path w="386714" h="853439">
                  <a:moveTo>
                    <a:pt x="357406" y="203707"/>
                  </a:moveTo>
                  <a:lnTo>
                    <a:pt x="204851" y="203707"/>
                  </a:lnTo>
                  <a:lnTo>
                    <a:pt x="223676" y="204940"/>
                  </a:lnTo>
                  <a:lnTo>
                    <a:pt x="239918" y="208613"/>
                  </a:lnTo>
                  <a:lnTo>
                    <a:pt x="275794" y="239700"/>
                  </a:lnTo>
                  <a:lnTo>
                    <a:pt x="284099" y="276097"/>
                  </a:lnTo>
                  <a:lnTo>
                    <a:pt x="287039" y="293590"/>
                  </a:lnTo>
                  <a:lnTo>
                    <a:pt x="296100" y="308117"/>
                  </a:lnTo>
                  <a:lnTo>
                    <a:pt x="309923" y="318192"/>
                  </a:lnTo>
                  <a:lnTo>
                    <a:pt x="327152" y="322325"/>
                  </a:lnTo>
                  <a:lnTo>
                    <a:pt x="344630" y="319508"/>
                  </a:lnTo>
                  <a:lnTo>
                    <a:pt x="359251" y="310451"/>
                  </a:lnTo>
                  <a:lnTo>
                    <a:pt x="369443" y="296537"/>
                  </a:lnTo>
                  <a:lnTo>
                    <a:pt x="373634" y="279145"/>
                  </a:lnTo>
                  <a:lnTo>
                    <a:pt x="373300" y="264463"/>
                  </a:lnTo>
                  <a:lnTo>
                    <a:pt x="368776" y="235410"/>
                  </a:lnTo>
                  <a:lnTo>
                    <a:pt x="357406" y="203707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37716" y="3980814"/>
              <a:ext cx="1437640" cy="1437005"/>
            </a:xfrm>
            <a:custGeom>
              <a:avLst/>
              <a:gdLst/>
              <a:ahLst/>
              <a:cxnLst/>
              <a:rect l="l" t="t" r="r" b="b"/>
              <a:pathLst>
                <a:path w="1437639" h="1437004">
                  <a:moveTo>
                    <a:pt x="1421701" y="915860"/>
                  </a:moveTo>
                  <a:lnTo>
                    <a:pt x="1416812" y="899337"/>
                  </a:lnTo>
                  <a:lnTo>
                    <a:pt x="1406105" y="885850"/>
                  </a:lnTo>
                  <a:lnTo>
                    <a:pt x="1390523" y="877189"/>
                  </a:lnTo>
                  <a:lnTo>
                    <a:pt x="1372717" y="875296"/>
                  </a:lnTo>
                  <a:lnTo>
                    <a:pt x="1356182" y="880211"/>
                  </a:lnTo>
                  <a:lnTo>
                    <a:pt x="1342707" y="890981"/>
                  </a:lnTo>
                  <a:lnTo>
                    <a:pt x="1334135" y="906653"/>
                  </a:lnTo>
                  <a:lnTo>
                    <a:pt x="1317790" y="952347"/>
                  </a:lnTo>
                  <a:lnTo>
                    <a:pt x="1298143" y="996137"/>
                  </a:lnTo>
                  <a:lnTo>
                    <a:pt x="1275372" y="1037932"/>
                  </a:lnTo>
                  <a:lnTo>
                    <a:pt x="1249641" y="1077607"/>
                  </a:lnTo>
                  <a:lnTo>
                    <a:pt x="1221143" y="1115047"/>
                  </a:lnTo>
                  <a:lnTo>
                    <a:pt x="1190040" y="1150137"/>
                  </a:lnTo>
                  <a:lnTo>
                    <a:pt x="1156525" y="1182738"/>
                  </a:lnTo>
                  <a:lnTo>
                    <a:pt x="1120762" y="1212761"/>
                  </a:lnTo>
                  <a:lnTo>
                    <a:pt x="1082929" y="1240078"/>
                  </a:lnTo>
                  <a:lnTo>
                    <a:pt x="1043203" y="1264577"/>
                  </a:lnTo>
                  <a:lnTo>
                    <a:pt x="1001763" y="1286129"/>
                  </a:lnTo>
                  <a:lnTo>
                    <a:pt x="958786" y="1304620"/>
                  </a:lnTo>
                  <a:lnTo>
                    <a:pt x="914450" y="1319936"/>
                  </a:lnTo>
                  <a:lnTo>
                    <a:pt x="868921" y="1331963"/>
                  </a:lnTo>
                  <a:lnTo>
                    <a:pt x="822401" y="1340586"/>
                  </a:lnTo>
                  <a:lnTo>
                    <a:pt x="775042" y="1345679"/>
                  </a:lnTo>
                  <a:lnTo>
                    <a:pt x="727036" y="1347127"/>
                  </a:lnTo>
                  <a:lnTo>
                    <a:pt x="678561" y="1344803"/>
                  </a:lnTo>
                  <a:lnTo>
                    <a:pt x="626846" y="1338072"/>
                  </a:lnTo>
                  <a:lnTo>
                    <a:pt x="576300" y="1327162"/>
                  </a:lnTo>
                  <a:lnTo>
                    <a:pt x="527164" y="1312227"/>
                  </a:lnTo>
                  <a:lnTo>
                    <a:pt x="479615" y="1293444"/>
                  </a:lnTo>
                  <a:lnTo>
                    <a:pt x="433895" y="1270939"/>
                  </a:lnTo>
                  <a:lnTo>
                    <a:pt x="390220" y="1244866"/>
                  </a:lnTo>
                  <a:lnTo>
                    <a:pt x="348780" y="1215390"/>
                  </a:lnTo>
                  <a:lnTo>
                    <a:pt x="309803" y="1182662"/>
                  </a:lnTo>
                  <a:lnTo>
                    <a:pt x="273507" y="1146822"/>
                  </a:lnTo>
                  <a:lnTo>
                    <a:pt x="240106" y="1108024"/>
                  </a:lnTo>
                  <a:lnTo>
                    <a:pt x="209804" y="1066419"/>
                  </a:lnTo>
                  <a:lnTo>
                    <a:pt x="315722" y="1000252"/>
                  </a:lnTo>
                  <a:lnTo>
                    <a:pt x="326415" y="990320"/>
                  </a:lnTo>
                  <a:lnTo>
                    <a:pt x="37465" y="825119"/>
                  </a:lnTo>
                  <a:lnTo>
                    <a:pt x="23012" y="821321"/>
                  </a:lnTo>
                  <a:lnTo>
                    <a:pt x="11188" y="824458"/>
                  </a:lnTo>
                  <a:lnTo>
                    <a:pt x="3187" y="833729"/>
                  </a:lnTo>
                  <a:lnTo>
                    <a:pt x="254" y="848360"/>
                  </a:lnTo>
                  <a:lnTo>
                    <a:pt x="0" y="1156081"/>
                  </a:lnTo>
                  <a:lnTo>
                    <a:pt x="2755" y="1170406"/>
                  </a:lnTo>
                  <a:lnTo>
                    <a:pt x="10287" y="1178852"/>
                  </a:lnTo>
                  <a:lnTo>
                    <a:pt x="21424" y="1180769"/>
                  </a:lnTo>
                  <a:lnTo>
                    <a:pt x="35052" y="1175512"/>
                  </a:lnTo>
                  <a:lnTo>
                    <a:pt x="133477" y="1114044"/>
                  </a:lnTo>
                  <a:lnTo>
                    <a:pt x="162521" y="1154734"/>
                  </a:lnTo>
                  <a:lnTo>
                    <a:pt x="194157" y="1193152"/>
                  </a:lnTo>
                  <a:lnTo>
                    <a:pt x="228257" y="1229169"/>
                  </a:lnTo>
                  <a:lnTo>
                    <a:pt x="264642" y="1262684"/>
                  </a:lnTo>
                  <a:lnTo>
                    <a:pt x="303187" y="1293609"/>
                  </a:lnTo>
                  <a:lnTo>
                    <a:pt x="343725" y="1321816"/>
                  </a:lnTo>
                  <a:lnTo>
                    <a:pt x="386105" y="1347203"/>
                  </a:lnTo>
                  <a:lnTo>
                    <a:pt x="430174" y="1369669"/>
                  </a:lnTo>
                  <a:lnTo>
                    <a:pt x="475792" y="1389100"/>
                  </a:lnTo>
                  <a:lnTo>
                    <a:pt x="522808" y="1405394"/>
                  </a:lnTo>
                  <a:lnTo>
                    <a:pt x="571055" y="1418437"/>
                  </a:lnTo>
                  <a:lnTo>
                    <a:pt x="620395" y="1428127"/>
                  </a:lnTo>
                  <a:lnTo>
                    <a:pt x="670687" y="1434338"/>
                  </a:lnTo>
                  <a:lnTo>
                    <a:pt x="717156" y="1436839"/>
                  </a:lnTo>
                  <a:lnTo>
                    <a:pt x="732536" y="1437005"/>
                  </a:lnTo>
                  <a:lnTo>
                    <a:pt x="781253" y="1435328"/>
                  </a:lnTo>
                  <a:lnTo>
                    <a:pt x="829373" y="1430362"/>
                  </a:lnTo>
                  <a:lnTo>
                    <a:pt x="876769" y="1422196"/>
                  </a:lnTo>
                  <a:lnTo>
                    <a:pt x="923277" y="1410919"/>
                  </a:lnTo>
                  <a:lnTo>
                    <a:pt x="968781" y="1396631"/>
                  </a:lnTo>
                  <a:lnTo>
                    <a:pt x="1013117" y="1379435"/>
                  </a:lnTo>
                  <a:lnTo>
                    <a:pt x="1056170" y="1359408"/>
                  </a:lnTo>
                  <a:lnTo>
                    <a:pt x="1097762" y="1336662"/>
                  </a:lnTo>
                  <a:lnTo>
                    <a:pt x="1137780" y="1311287"/>
                  </a:lnTo>
                  <a:lnTo>
                    <a:pt x="1176083" y="1283373"/>
                  </a:lnTo>
                  <a:lnTo>
                    <a:pt x="1212507" y="1253020"/>
                  </a:lnTo>
                  <a:lnTo>
                    <a:pt x="1246936" y="1220317"/>
                  </a:lnTo>
                  <a:lnTo>
                    <a:pt x="1279207" y="1185354"/>
                  </a:lnTo>
                  <a:lnTo>
                    <a:pt x="1309192" y="1148245"/>
                  </a:lnTo>
                  <a:lnTo>
                    <a:pt x="1336751" y="1109052"/>
                  </a:lnTo>
                  <a:lnTo>
                    <a:pt x="1361732" y="1067904"/>
                  </a:lnTo>
                  <a:lnTo>
                    <a:pt x="1384007" y="1024877"/>
                  </a:lnTo>
                  <a:lnTo>
                    <a:pt x="1403426" y="980071"/>
                  </a:lnTo>
                  <a:lnTo>
                    <a:pt x="1419860" y="933577"/>
                  </a:lnTo>
                  <a:lnTo>
                    <a:pt x="1421701" y="915860"/>
                  </a:lnTo>
                  <a:close/>
                </a:path>
                <a:path w="1437639" h="1437004">
                  <a:moveTo>
                    <a:pt x="1437132" y="276352"/>
                  </a:moveTo>
                  <a:lnTo>
                    <a:pt x="1434363" y="261962"/>
                  </a:lnTo>
                  <a:lnTo>
                    <a:pt x="1426845" y="253479"/>
                  </a:lnTo>
                  <a:lnTo>
                    <a:pt x="1415694" y="251548"/>
                  </a:lnTo>
                  <a:lnTo>
                    <a:pt x="1402080" y="256794"/>
                  </a:lnTo>
                  <a:lnTo>
                    <a:pt x="1301496" y="319532"/>
                  </a:lnTo>
                  <a:lnTo>
                    <a:pt x="1272438" y="279247"/>
                  </a:lnTo>
                  <a:lnTo>
                    <a:pt x="1240815" y="241236"/>
                  </a:lnTo>
                  <a:lnTo>
                    <a:pt x="1206792" y="205587"/>
                  </a:lnTo>
                  <a:lnTo>
                    <a:pt x="1170495" y="172402"/>
                  </a:lnTo>
                  <a:lnTo>
                    <a:pt x="1132078" y="141808"/>
                  </a:lnTo>
                  <a:lnTo>
                    <a:pt x="1091704" y="113906"/>
                  </a:lnTo>
                  <a:lnTo>
                    <a:pt x="1049515" y="88785"/>
                  </a:lnTo>
                  <a:lnTo>
                    <a:pt x="1005636" y="66560"/>
                  </a:lnTo>
                  <a:lnTo>
                    <a:pt x="960247" y="47332"/>
                  </a:lnTo>
                  <a:lnTo>
                    <a:pt x="913485" y="31216"/>
                  </a:lnTo>
                  <a:lnTo>
                    <a:pt x="865505" y="18313"/>
                  </a:lnTo>
                  <a:lnTo>
                    <a:pt x="816432" y="8712"/>
                  </a:lnTo>
                  <a:lnTo>
                    <a:pt x="766445" y="2540"/>
                  </a:lnTo>
                  <a:lnTo>
                    <a:pt x="718908" y="0"/>
                  </a:lnTo>
                  <a:lnTo>
                    <a:pt x="671766" y="635"/>
                  </a:lnTo>
                  <a:lnTo>
                    <a:pt x="625119" y="4356"/>
                  </a:lnTo>
                  <a:lnTo>
                    <a:pt x="579120" y="11087"/>
                  </a:lnTo>
                  <a:lnTo>
                    <a:pt x="533882" y="20726"/>
                  </a:lnTo>
                  <a:lnTo>
                    <a:pt x="489534" y="33210"/>
                  </a:lnTo>
                  <a:lnTo>
                    <a:pt x="446201" y="48437"/>
                  </a:lnTo>
                  <a:lnTo>
                    <a:pt x="404012" y="66332"/>
                  </a:lnTo>
                  <a:lnTo>
                    <a:pt x="363080" y="86804"/>
                  </a:lnTo>
                  <a:lnTo>
                    <a:pt x="323557" y="109778"/>
                  </a:lnTo>
                  <a:lnTo>
                    <a:pt x="285559" y="135166"/>
                  </a:lnTo>
                  <a:lnTo>
                    <a:pt x="249212" y="162890"/>
                  </a:lnTo>
                  <a:lnTo>
                    <a:pt x="214642" y="192849"/>
                  </a:lnTo>
                  <a:lnTo>
                    <a:pt x="181978" y="224967"/>
                  </a:lnTo>
                  <a:lnTo>
                    <a:pt x="151333" y="259156"/>
                  </a:lnTo>
                  <a:lnTo>
                    <a:pt x="122859" y="295351"/>
                  </a:lnTo>
                  <a:lnTo>
                    <a:pt x="96659" y="333438"/>
                  </a:lnTo>
                  <a:lnTo>
                    <a:pt x="72885" y="373354"/>
                  </a:lnTo>
                  <a:lnTo>
                    <a:pt x="51638" y="414997"/>
                  </a:lnTo>
                  <a:lnTo>
                    <a:pt x="33058" y="458304"/>
                  </a:lnTo>
                  <a:lnTo>
                    <a:pt x="17272" y="503174"/>
                  </a:lnTo>
                  <a:lnTo>
                    <a:pt x="15417" y="520903"/>
                  </a:lnTo>
                  <a:lnTo>
                    <a:pt x="20332" y="537425"/>
                  </a:lnTo>
                  <a:lnTo>
                    <a:pt x="31076" y="550913"/>
                  </a:lnTo>
                  <a:lnTo>
                    <a:pt x="46736" y="559562"/>
                  </a:lnTo>
                  <a:lnTo>
                    <a:pt x="51181" y="560959"/>
                  </a:lnTo>
                  <a:lnTo>
                    <a:pt x="55753" y="561594"/>
                  </a:lnTo>
                  <a:lnTo>
                    <a:pt x="60198" y="561594"/>
                  </a:lnTo>
                  <a:lnTo>
                    <a:pt x="96469" y="543115"/>
                  </a:lnTo>
                  <a:lnTo>
                    <a:pt x="119341" y="484441"/>
                  </a:lnTo>
                  <a:lnTo>
                    <a:pt x="139001" y="440651"/>
                  </a:lnTo>
                  <a:lnTo>
                    <a:pt x="161785" y="398868"/>
                  </a:lnTo>
                  <a:lnTo>
                    <a:pt x="187515" y="359194"/>
                  </a:lnTo>
                  <a:lnTo>
                    <a:pt x="216014" y="321754"/>
                  </a:lnTo>
                  <a:lnTo>
                    <a:pt x="247103" y="286664"/>
                  </a:lnTo>
                  <a:lnTo>
                    <a:pt x="280619" y="254050"/>
                  </a:lnTo>
                  <a:lnTo>
                    <a:pt x="316369" y="224015"/>
                  </a:lnTo>
                  <a:lnTo>
                    <a:pt x="354203" y="196697"/>
                  </a:lnTo>
                  <a:lnTo>
                    <a:pt x="393915" y="172199"/>
                  </a:lnTo>
                  <a:lnTo>
                    <a:pt x="435343" y="150647"/>
                  </a:lnTo>
                  <a:lnTo>
                    <a:pt x="478307" y="132156"/>
                  </a:lnTo>
                  <a:lnTo>
                    <a:pt x="522643" y="116840"/>
                  </a:lnTo>
                  <a:lnTo>
                    <a:pt x="568159" y="104825"/>
                  </a:lnTo>
                  <a:lnTo>
                    <a:pt x="614680" y="96215"/>
                  </a:lnTo>
                  <a:lnTo>
                    <a:pt x="662038" y="91147"/>
                  </a:lnTo>
                  <a:lnTo>
                    <a:pt x="710069" y="89725"/>
                  </a:lnTo>
                  <a:lnTo>
                    <a:pt x="758571" y="92075"/>
                  </a:lnTo>
                  <a:lnTo>
                    <a:pt x="809942" y="98755"/>
                  </a:lnTo>
                  <a:lnTo>
                    <a:pt x="860158" y="109550"/>
                  </a:lnTo>
                  <a:lnTo>
                    <a:pt x="909015" y="124307"/>
                  </a:lnTo>
                  <a:lnTo>
                    <a:pt x="956297" y="142887"/>
                  </a:lnTo>
                  <a:lnTo>
                    <a:pt x="1001776" y="165125"/>
                  </a:lnTo>
                  <a:lnTo>
                    <a:pt x="1045273" y="190881"/>
                  </a:lnTo>
                  <a:lnTo>
                    <a:pt x="1086535" y="220002"/>
                  </a:lnTo>
                  <a:lnTo>
                    <a:pt x="1125397" y="252336"/>
                  </a:lnTo>
                  <a:lnTo>
                    <a:pt x="1161605" y="287743"/>
                  </a:lnTo>
                  <a:lnTo>
                    <a:pt x="1194981" y="326072"/>
                  </a:lnTo>
                  <a:lnTo>
                    <a:pt x="1225296" y="367157"/>
                  </a:lnTo>
                  <a:lnTo>
                    <a:pt x="1121410" y="432054"/>
                  </a:lnTo>
                  <a:lnTo>
                    <a:pt x="1110703" y="442010"/>
                  </a:lnTo>
                  <a:lnTo>
                    <a:pt x="1399667" y="607187"/>
                  </a:lnTo>
                  <a:lnTo>
                    <a:pt x="1414106" y="611009"/>
                  </a:lnTo>
                  <a:lnTo>
                    <a:pt x="1425930" y="607910"/>
                  </a:lnTo>
                  <a:lnTo>
                    <a:pt x="1433931" y="598639"/>
                  </a:lnTo>
                  <a:lnTo>
                    <a:pt x="1436878" y="583946"/>
                  </a:lnTo>
                  <a:lnTo>
                    <a:pt x="1437132" y="2763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7044" y="1390904"/>
            <a:ext cx="2539365" cy="147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7493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Medical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Coverage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Part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B</a:t>
            </a:r>
            <a:endParaRPr sz="22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810"/>
              </a:spcBef>
            </a:pPr>
            <a:r>
              <a:rPr sz="1800" spc="-5" dirty="0">
                <a:latin typeface="Arial"/>
                <a:cs typeface="Arial"/>
              </a:rPr>
              <a:t>Failing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Enroll 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Could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You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067" y="2976753"/>
            <a:ext cx="3388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monthly</a:t>
            </a:r>
            <a:r>
              <a:rPr sz="1800" dirty="0">
                <a:latin typeface="Arial"/>
                <a:cs typeface="Arial"/>
              </a:rPr>
              <a:t> Part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 </a:t>
            </a:r>
            <a:r>
              <a:rPr sz="1800" spc="-5" dirty="0">
                <a:latin typeface="Arial"/>
                <a:cs typeface="Arial"/>
              </a:rPr>
              <a:t>premium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 </a:t>
            </a:r>
            <a:r>
              <a:rPr sz="1800" b="1" spc="-5" dirty="0">
                <a:latin typeface="Arial"/>
                <a:cs typeface="Arial"/>
              </a:rPr>
              <a:t>10%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each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neglected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350" y="2929889"/>
            <a:ext cx="3442970" cy="0"/>
          </a:xfrm>
          <a:custGeom>
            <a:avLst/>
            <a:gdLst/>
            <a:ahLst/>
            <a:cxnLst/>
            <a:rect l="l" t="t" r="r" b="b"/>
            <a:pathLst>
              <a:path w="3442970">
                <a:moveTo>
                  <a:pt x="0" y="0"/>
                </a:moveTo>
                <a:lnTo>
                  <a:pt x="3442970" y="0"/>
                </a:lnTo>
              </a:path>
            </a:pathLst>
          </a:custGeom>
          <a:ln w="28575">
            <a:solidFill>
              <a:srgbClr val="18275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839715" y="1383029"/>
            <a:ext cx="3735704" cy="1207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9230" marR="5080" indent="-144653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Arial"/>
                <a:cs typeface="Arial"/>
              </a:rPr>
              <a:t>Prescription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Drug Coverage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Part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D</a:t>
            </a:r>
            <a:endParaRPr sz="2200" dirty="0">
              <a:latin typeface="Arial"/>
              <a:cs typeface="Arial"/>
            </a:endParaRPr>
          </a:p>
          <a:p>
            <a:pPr marL="375285">
              <a:lnSpc>
                <a:spcPct val="100000"/>
              </a:lnSpc>
              <a:spcBef>
                <a:spcPts val="1870"/>
              </a:spcBef>
            </a:pPr>
            <a:r>
              <a:rPr sz="1800" spc="-5" dirty="0">
                <a:latin typeface="Arial"/>
                <a:cs typeface="Arial"/>
              </a:rPr>
              <a:t>Calculating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Penalties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r>
              <a:rPr spc="-5" dirty="0"/>
              <a:t>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53432" y="2945129"/>
            <a:ext cx="3345179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1245" algn="l"/>
              </a:tabLst>
            </a:pPr>
            <a:r>
              <a:rPr sz="5500" b="1" spc="-5" dirty="0">
                <a:solidFill>
                  <a:srgbClr val="92D050"/>
                </a:solidFill>
                <a:latin typeface="Arial"/>
                <a:cs typeface="Arial"/>
              </a:rPr>
              <a:t>1%</a:t>
            </a:r>
            <a:r>
              <a:rPr sz="5500" b="1" spc="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5500" spc="-5" dirty="0">
                <a:solidFill>
                  <a:srgbClr val="7E7E7E"/>
                </a:solidFill>
                <a:latin typeface="Arial"/>
                <a:cs typeface="Arial"/>
              </a:rPr>
              <a:t>x</a:t>
            </a:r>
            <a:r>
              <a:rPr sz="55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5500" b="1" spc="-5" dirty="0">
                <a:latin typeface="Arial"/>
                <a:cs typeface="Arial"/>
              </a:rPr>
              <a:t>#	</a:t>
            </a:r>
            <a:r>
              <a:rPr sz="5500" spc="-5" dirty="0">
                <a:solidFill>
                  <a:srgbClr val="7E7E7E"/>
                </a:solidFill>
                <a:latin typeface="Arial"/>
                <a:cs typeface="Arial"/>
              </a:rPr>
              <a:t>=</a:t>
            </a:r>
            <a:r>
              <a:rPr sz="55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5500" b="1" spc="-5" dirty="0">
                <a:latin typeface="Arial"/>
                <a:cs typeface="Arial"/>
              </a:rPr>
              <a:t>$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8684" y="3829939"/>
            <a:ext cx="12573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One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percent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of 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average monthly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prescription drug </a:t>
            </a:r>
            <a:r>
              <a:rPr sz="1300" spc="-3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premium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0667" y="3829939"/>
            <a:ext cx="87884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370" algn="just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Number of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months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you </a:t>
            </a:r>
            <a:r>
              <a:rPr sz="1300" spc="-3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were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late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4556" y="3829939"/>
            <a:ext cx="10922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The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amount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of </a:t>
            </a:r>
            <a:r>
              <a:rPr sz="1300" spc="-3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your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penalty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YNKPublishDate xmlns="4b32d5d1-04d3-4c27-9e95-9ef0843f71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F9A39E7AA38548A60C72BA16D58E63" ma:contentTypeVersion="14" ma:contentTypeDescription="Create a new document." ma:contentTypeScope="" ma:versionID="cd19f67b7f3ef408dd5d28dbe1fe980a">
  <xsd:schema xmlns:xsd="http://www.w3.org/2001/XMLSchema" xmlns:xs="http://www.w3.org/2001/XMLSchema" xmlns:p="http://schemas.microsoft.com/office/2006/metadata/properties" xmlns:ns2="a785ad58-1d57-4f8a-aa71-77170459bd0d" xmlns:ns3="4b32d5d1-04d3-4c27-9e95-9ef0843f716e" xmlns:ns4="33fbaf15-c1b9-4ec3-acf7-1587923ef1b8" targetNamespace="http://schemas.microsoft.com/office/2006/metadata/properties" ma:root="true" ma:fieldsID="8c4c806a81a1171bfa83d88588ef4994" ns2:_="" ns3:_="" ns4:_="">
    <xsd:import namespace="a785ad58-1d57-4f8a-aa71-77170459bd0d"/>
    <xsd:import namespace="4b32d5d1-04d3-4c27-9e95-9ef0843f716e"/>
    <xsd:import namespace="33fbaf15-c1b9-4ec3-acf7-1587923ef1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Details" minOccurs="0"/>
                <xsd:element ref="ns3:WYNKPublish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2d5d1-04d3-4c27-9e95-9ef0843f7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YNKPublishDate" ma:index="21" nillable="true" ma:displayName="WYNK Publish Date" ma:format="Dropdown" ma:internalName="WYNKPublishDa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baf15-c1b9-4ec3-acf7-1587923ef1b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C1C157-7B82-435A-BFDF-FC22C52B0C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6E8D0-3B8E-4864-AEAA-4B9679600BDE}">
  <ds:schemaRefs>
    <ds:schemaRef ds:uri="http://schemas.microsoft.com/office/2006/metadata/properties"/>
    <ds:schemaRef ds:uri="http://schemas.microsoft.com/office/infopath/2007/PartnerControls"/>
    <ds:schemaRef ds:uri="4b32d5d1-04d3-4c27-9e95-9ef0843f716e"/>
  </ds:schemaRefs>
</ds:datastoreItem>
</file>

<file path=customXml/itemProps3.xml><?xml version="1.0" encoding="utf-8"?>
<ds:datastoreItem xmlns:ds="http://schemas.openxmlformats.org/officeDocument/2006/customXml" ds:itemID="{5F3AA1AC-9D13-4E37-815D-1D08402FB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5ad58-1d57-4f8a-aa71-77170459bd0d"/>
    <ds:schemaRef ds:uri="4b32d5d1-04d3-4c27-9e95-9ef0843f716e"/>
    <ds:schemaRef ds:uri="33fbaf15-c1b9-4ec3-acf7-1587923e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1861</Words>
  <Application>Microsoft Office PowerPoint</Application>
  <PresentationFormat>On-screen Show (4:3)</PresentationFormat>
  <Paragraphs>289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Cormorant Garamond</vt:lpstr>
      <vt:lpstr>Roboto</vt:lpstr>
      <vt:lpstr>Times New Roman</vt:lpstr>
      <vt:lpstr>Wingdings</vt:lpstr>
      <vt:lpstr>Office Theme</vt:lpstr>
      <vt:lpstr>Worksheet</vt:lpstr>
      <vt:lpstr>2022 Medicare Advantage Plans</vt:lpstr>
      <vt:lpstr>Welcome</vt:lpstr>
      <vt:lpstr>About Health First Health Plans</vt:lpstr>
      <vt:lpstr>About Health First Health Plans</vt:lpstr>
      <vt:lpstr>Our Network Hospitals Health First Hospitals</vt:lpstr>
      <vt:lpstr>Our Network Hospitals (continued)</vt:lpstr>
      <vt:lpstr>ABCDs of Medicare</vt:lpstr>
      <vt:lpstr>What are Medicare Advantage Plans?</vt:lpstr>
      <vt:lpstr>Medicare Penalties</vt:lpstr>
      <vt:lpstr>Medicare Enrollment Periods</vt:lpstr>
      <vt:lpstr>Open Enrollment Period (OEP)</vt:lpstr>
      <vt:lpstr>Medicare Special  Enrollment Periods (SEP)</vt:lpstr>
      <vt:lpstr>Medicare Enrollment Periods</vt:lpstr>
      <vt:lpstr>Continuing Low-Cost Benefits for 2022</vt:lpstr>
      <vt:lpstr>New Benefits 2022 Increased Dental &amp; Vision Benefits</vt:lpstr>
      <vt:lpstr>2022 Prescription Drug Tiers</vt:lpstr>
      <vt:lpstr>2022 Standard Part D: Out-of-Pocket Costs</vt:lpstr>
      <vt:lpstr>Get Help Paying for Costs  Medicare Part D Low Income Subsidy (LIS)  “Extra Help” to pay for your prescription drug costs and exemption from the Coverage Gap</vt:lpstr>
      <vt:lpstr>PowerPoint Presentation</vt:lpstr>
      <vt:lpstr>A different kind of customer service </vt:lpstr>
      <vt:lpstr>The Oscar app makes accessing care simple</vt:lpstr>
      <vt:lpstr>Do You Have Other Insurance?</vt:lpstr>
      <vt:lpstr>How to Enroll</vt:lpstr>
      <vt:lpstr>Disclaimers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First Health Plans 2019 Medicare Advantage Plans</dc:title>
  <dc:creator>Burney,Nicki Marie</dc:creator>
  <cp:lastModifiedBy>Cole, Jennifer</cp:lastModifiedBy>
  <cp:revision>114</cp:revision>
  <dcterms:created xsi:type="dcterms:W3CDTF">2021-06-08T16:16:14Z</dcterms:created>
  <dcterms:modified xsi:type="dcterms:W3CDTF">2021-10-18T15:46:36Z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2021-06-08T00:00:00Z</vt:filetime>
  </property>
  <property fmtid="{D5CDD505-2E9C-101B-9397-08002B2CF9AE}" pid="5" name="ContentTypeId">
    <vt:lpwstr>0x010100CAF9A39E7AA38548A60C72BA16D58E63</vt:lpwstr>
  </property>
</Properties>
</file>